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5"/>
  </p:notesMasterIdLst>
  <p:sldIdLst>
    <p:sldId id="301" r:id="rId2"/>
    <p:sldId id="257" r:id="rId3"/>
    <p:sldId id="378" r:id="rId4"/>
    <p:sldId id="265" r:id="rId5"/>
    <p:sldId id="305" r:id="rId6"/>
    <p:sldId id="262" r:id="rId7"/>
    <p:sldId id="308" r:id="rId8"/>
    <p:sldId id="309" r:id="rId9"/>
    <p:sldId id="310" r:id="rId10"/>
    <p:sldId id="398" r:id="rId11"/>
    <p:sldId id="379" r:id="rId12"/>
    <p:sldId id="400" r:id="rId13"/>
    <p:sldId id="383" r:id="rId14"/>
    <p:sldId id="384" r:id="rId15"/>
    <p:sldId id="385" r:id="rId16"/>
    <p:sldId id="386" r:id="rId17"/>
    <p:sldId id="382" r:id="rId18"/>
    <p:sldId id="325" r:id="rId19"/>
    <p:sldId id="328" r:id="rId20"/>
    <p:sldId id="387" r:id="rId21"/>
    <p:sldId id="388" r:id="rId22"/>
    <p:sldId id="330" r:id="rId23"/>
    <p:sldId id="331" r:id="rId24"/>
    <p:sldId id="311" r:id="rId25"/>
    <p:sldId id="380" r:id="rId26"/>
    <p:sldId id="381" r:id="rId27"/>
    <p:sldId id="368" r:id="rId28"/>
    <p:sldId id="370" r:id="rId29"/>
    <p:sldId id="373" r:id="rId30"/>
    <p:sldId id="366" r:id="rId31"/>
    <p:sldId id="371" r:id="rId32"/>
    <p:sldId id="329" r:id="rId33"/>
    <p:sldId id="372" r:id="rId34"/>
    <p:sldId id="404" r:id="rId35"/>
    <p:sldId id="392" r:id="rId36"/>
    <p:sldId id="306" r:id="rId37"/>
    <p:sldId id="335" r:id="rId38"/>
    <p:sldId id="389" r:id="rId39"/>
    <p:sldId id="391" r:id="rId40"/>
    <p:sldId id="393" r:id="rId41"/>
    <p:sldId id="397" r:id="rId42"/>
    <p:sldId id="359" r:id="rId43"/>
    <p:sldId id="360" r:id="rId44"/>
    <p:sldId id="362" r:id="rId45"/>
    <p:sldId id="364" r:id="rId46"/>
    <p:sldId id="303" r:id="rId47"/>
    <p:sldId id="313" r:id="rId48"/>
    <p:sldId id="374" r:id="rId49"/>
    <p:sldId id="264" r:id="rId50"/>
    <p:sldId id="268" r:id="rId51"/>
    <p:sldId id="375" r:id="rId52"/>
    <p:sldId id="376" r:id="rId53"/>
    <p:sldId id="377" r:id="rId54"/>
  </p:sldIdLst>
  <p:sldSz cx="9144000" cy="5143500" type="screen16x9"/>
  <p:notesSz cx="6858000" cy="9144000"/>
  <p:embeddedFontLst>
    <p:embeddedFont>
      <p:font typeface="Arvo" panose="020B0604020202020204" charset="0"/>
      <p:regular r:id="rId56"/>
      <p:bold r:id="rId57"/>
      <p:italic r:id="rId58"/>
      <p:boldItalic r:id="rId59"/>
    </p:embeddedFont>
    <p:embeddedFont>
      <p:font typeface="Century Gothic" panose="020B0502020202020204" pitchFamily="34" charset="0"/>
      <p:regular r:id="rId60"/>
      <p:bold r:id="rId61"/>
      <p:italic r:id="rId62"/>
      <p:boldItalic r:id="rId63"/>
    </p:embeddedFont>
    <p:embeddedFont>
      <p:font typeface="Josefin Sans" pitchFamily="2" charset="-18"/>
      <p:regular r:id="rId64"/>
      <p:bold r:id="rId65"/>
      <p:italic r:id="rId66"/>
      <p:boldItalic r:id="rId67"/>
    </p:embeddedFont>
    <p:embeddedFont>
      <p:font typeface="Lilita One" panose="020B0604020202020204" charset="0"/>
      <p:regular r:id="rId68"/>
    </p:embeddedFont>
    <p:embeddedFont>
      <p:font typeface="Ubuntu" panose="020B0504030602030204" pitchFamily="34" charset="0"/>
      <p:regular r:id="rId69"/>
      <p:bold r:id="rId70"/>
      <p:italic r:id="rId71"/>
      <p:boldItalic r:id="rId72"/>
    </p:embeddedFont>
    <p:embeddedFont>
      <p:font typeface="Ubuntu Light" panose="020B030403060203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63D036-E79E-4042-A86D-0D4DD7CCE2DB}">
  <a:tblStyle styleId="{9863D036-E79E-4042-A86D-0D4DD7CCE2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0bd74dec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0bd74dec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3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184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849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84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98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42eb61d9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42eb61d9d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19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849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3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24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523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785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460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643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84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704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235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764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849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849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08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423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501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3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849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84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468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921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06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853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42eb61d9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42eb61d9d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191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468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Square with title and text"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7542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Title slide with frame ">
    <p:bg>
      <p:bgPr>
        <a:solidFill>
          <a:srgbClr val="81ECEC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56790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Title and subtitle with cyan frame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3663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 &amp; 2 columns slide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511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9528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 &amp; 3 columns slide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2598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Title &amp; 6 columns slide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2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3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4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5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6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4"/>
          <p:cNvSpPr txBox="1">
            <a:spLocks noGrp="1"/>
          </p:cNvSpPr>
          <p:nvPr>
            <p:ph type="ctrTitle" idx="7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8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ctrTitle" idx="9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ctrTitle" idx="14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5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12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77" r:id="rId6"/>
    <p:sldLayoutId id="2147483680" r:id="rId7"/>
    <p:sldLayoutId id="2147483681" r:id="rId8"/>
    <p:sldLayoutId id="2147483684" r:id="rId9"/>
    <p:sldLayoutId id="2147483685" r:id="rId10"/>
    <p:sldLayoutId id="2147483687" r:id="rId11"/>
    <p:sldLayoutId id="2147483688" r:id="rId12"/>
    <p:sldLayoutId id="214748368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369F87-A9BD-4D37-B004-3BE70AFD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Josefin Sans" panose="020B0604020202020204" charset="-18"/>
              </a:rPr>
              <a:t>USŁUGI ROZLICZENIOWE DLA KLIENTÓW DETALICZNYCH I KORPORACYJNYCH</a:t>
            </a:r>
          </a:p>
        </p:txBody>
      </p:sp>
    </p:spTree>
    <p:extLst>
      <p:ext uri="{BB962C8B-B14F-4D97-AF65-F5344CB8AC3E}">
        <p14:creationId xmlns:p14="http://schemas.microsoft.com/office/powerpoint/2010/main" val="151465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05A6B37-6CD5-447F-BC15-702C62FB1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860400"/>
            <a:ext cx="7703999" cy="3740400"/>
          </a:xfrm>
        </p:spPr>
        <p:txBody>
          <a:bodyPr/>
          <a:lstStyle/>
          <a:p>
            <a:pPr marL="158750" indent="0" algn="ctr">
              <a:buNone/>
            </a:pPr>
            <a:r>
              <a:rPr lang="pl-PL" sz="1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ans" panose="020B0604020202020204" charset="-18"/>
              </a:rPr>
              <a:t>Zainicjowana przez płatnika lub odbiorcę wpłata, transfer lub wypłata środków pieniężnych.</a:t>
            </a:r>
            <a:br>
              <a:rPr lang="pl-PL" sz="1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ans" panose="020B0604020202020204" charset="-18"/>
              </a:rPr>
            </a:br>
            <a:br>
              <a:rPr lang="pl-PL" sz="18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</a:br>
            <a:r>
              <a:rPr lang="pl-PL" sz="18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Art. 2 pkt 29 ustawy o usługach płatniczych</a:t>
            </a:r>
          </a:p>
          <a:p>
            <a:pPr marL="158750" indent="0" algn="ctr">
              <a:buNone/>
            </a:pPr>
            <a:endParaRPr lang="pl-PL" sz="1800" dirty="0">
              <a:solidFill>
                <a:schemeClr val="bg2">
                  <a:lumMod val="50000"/>
                </a:schemeClr>
              </a:solidFill>
              <a:latin typeface="Josefin Sans" panose="020B0604020202020204" charset="-18"/>
            </a:endParaRPr>
          </a:p>
          <a:p>
            <a:pPr marL="158750" indent="0" algn="ctr">
              <a:buNone/>
            </a:pPr>
            <a:endParaRPr lang="pl-PL" sz="1800" dirty="0">
              <a:solidFill>
                <a:schemeClr val="bg2">
                  <a:lumMod val="50000"/>
                </a:schemeClr>
              </a:solidFill>
              <a:latin typeface="Josefin Sans" panose="020B0604020202020204" charset="-18"/>
            </a:endParaRPr>
          </a:p>
          <a:p>
            <a:pPr marL="158750" indent="0" algn="ctr">
              <a:buNone/>
            </a:pPr>
            <a:br>
              <a:rPr lang="pl-PL" sz="18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</a:br>
            <a:endParaRPr lang="pl-PL" sz="18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A9C62961-1EBA-437D-9923-A8BD8D23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/>
            <a:r>
              <a:rPr lang="pl-PL" sz="3600" dirty="0">
                <a:solidFill>
                  <a:schemeClr val="accent2">
                    <a:lumMod val="50000"/>
                  </a:schemeClr>
                </a:solidFill>
              </a:rPr>
              <a:t>TRANSAKCJA PŁATNICZA</a:t>
            </a:r>
            <a:endParaRPr lang="pl-PL" sz="3600" dirty="0">
              <a:solidFill>
                <a:schemeClr val="accent2">
                  <a:lumMod val="50000"/>
                </a:schemeClr>
              </a:solidFill>
              <a:latin typeface="Josefin Sans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55572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7B1F5464-403A-4A36-B016-C4EC00EE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5196"/>
            <a:ext cx="7704000" cy="755204"/>
          </a:xfrm>
        </p:spPr>
        <p:txBody>
          <a:bodyPr/>
          <a:lstStyle/>
          <a:p>
            <a:r>
              <a:rPr lang="pl-PL" sz="1800" b="1" i="0" u="none" strike="noStrike" baseline="0" dirty="0">
                <a:latin typeface="Josefin Sans" panose="020B0604020202020204" charset="-18"/>
              </a:rPr>
              <a:t>KLASYFIKACJA ROZLICZEŃ PIENIĘŻNYCH-</a:t>
            </a:r>
            <a:br>
              <a:rPr lang="pl-PL" sz="1800" b="1" i="0" u="none" strike="noStrike" baseline="0" dirty="0">
                <a:latin typeface="Josefin Sans" panose="020B0604020202020204" charset="-18"/>
              </a:rPr>
            </a:br>
            <a:r>
              <a:rPr lang="pl-PL" sz="1800" b="1" i="0" u="none" strike="noStrike" baseline="0" dirty="0">
                <a:latin typeface="Josefin Sans" panose="020B0604020202020204" charset="-18"/>
              </a:rPr>
              <a:t> KLIENCI DETALICZNI</a:t>
            </a:r>
            <a:endParaRPr lang="pl-PL" b="1" dirty="0">
              <a:latin typeface="Josefin Sans" panose="020B0604020202020204" charset="-18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E4BA190-C610-4466-9241-86FDBA4DFFA5}"/>
              </a:ext>
            </a:extLst>
          </p:cNvPr>
          <p:cNvSpPr txBox="1"/>
          <p:nvPr/>
        </p:nvSpPr>
        <p:spPr>
          <a:xfrm>
            <a:off x="5033441" y="1233028"/>
            <a:ext cx="34876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16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ROZLICZENIA </a:t>
            </a:r>
            <a:br>
              <a:rPr lang="pl-PL" sz="16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</a:br>
            <a:r>
              <a:rPr lang="pl-PL" sz="16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GOTÓWKOWE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CF05914-7002-4930-9EFE-BBA9538D3155}"/>
              </a:ext>
            </a:extLst>
          </p:cNvPr>
          <p:cNvSpPr txBox="1"/>
          <p:nvPr/>
        </p:nvSpPr>
        <p:spPr>
          <a:xfrm>
            <a:off x="622894" y="1233029"/>
            <a:ext cx="34876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16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ROZLICZENIA BEZGOTÓWKOWE</a:t>
            </a:r>
          </a:p>
        </p:txBody>
      </p: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8DE3DE9E-52C6-46EB-B5E5-EF35AFFADA0A}"/>
              </a:ext>
            </a:extLst>
          </p:cNvPr>
          <p:cNvCxnSpPr/>
          <p:nvPr/>
        </p:nvCxnSpPr>
        <p:spPr>
          <a:xfrm flipH="1">
            <a:off x="2500439" y="676927"/>
            <a:ext cx="687823" cy="393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86B57823-7A08-44E1-93A2-FC6C26B9E85A}"/>
              </a:ext>
            </a:extLst>
          </p:cNvPr>
          <p:cNvCxnSpPr>
            <a:cxnSpLocks/>
          </p:cNvCxnSpPr>
          <p:nvPr/>
        </p:nvCxnSpPr>
        <p:spPr>
          <a:xfrm>
            <a:off x="6101395" y="676927"/>
            <a:ext cx="614994" cy="399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9DC8518-274A-416B-A427-D67F9EDD33B7}"/>
              </a:ext>
            </a:extLst>
          </p:cNvPr>
          <p:cNvSpPr txBox="1"/>
          <p:nvPr/>
        </p:nvSpPr>
        <p:spPr>
          <a:xfrm>
            <a:off x="121382" y="2081405"/>
            <a:ext cx="37464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POLECENIE PRZELEWU</a:t>
            </a:r>
            <a:b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</a:br>
            <a:endParaRPr lang="pl-PL" sz="1600" b="1" dirty="0">
              <a:solidFill>
                <a:schemeClr val="accent2">
                  <a:lumMod val="50000"/>
                </a:schemeClr>
              </a:solidFill>
              <a:latin typeface="Josefin Sans" panose="020B0604020202020204" charset="-18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POLECENIE ZAPŁATY</a:t>
            </a:r>
            <a:b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</a:br>
            <a:endParaRPr lang="pl-PL" sz="1600" b="1" dirty="0">
              <a:solidFill>
                <a:schemeClr val="accent2">
                  <a:lumMod val="50000"/>
                </a:schemeClr>
              </a:solidFill>
              <a:latin typeface="Josefin Sans" panose="020B0604020202020204" charset="-18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CZEK ROZRACHUNKOWY</a:t>
            </a:r>
            <a:b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</a:br>
            <a:endParaRPr lang="pl-PL" sz="1600" b="1" dirty="0">
              <a:solidFill>
                <a:schemeClr val="accent2">
                  <a:lumMod val="50000"/>
                </a:schemeClr>
              </a:solidFill>
              <a:latin typeface="Josefin Sans" panose="020B0604020202020204" charset="-18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KARTA PŁATNICZA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C2371ED-173D-4322-A8E7-626F5A8E6D51}"/>
              </a:ext>
            </a:extLst>
          </p:cNvPr>
          <p:cNvSpPr txBox="1"/>
          <p:nvPr/>
        </p:nvSpPr>
        <p:spPr>
          <a:xfrm>
            <a:off x="4353515" y="2257676"/>
            <a:ext cx="444252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CZEK GOTÓWKOWY</a:t>
            </a:r>
            <a:b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</a:br>
            <a:endParaRPr lang="pl-PL" sz="1600" b="1" dirty="0">
              <a:solidFill>
                <a:schemeClr val="accent2">
                  <a:lumMod val="50000"/>
                </a:schemeClr>
              </a:solidFill>
              <a:latin typeface="Josefin Sans" panose="020B0604020202020204" charset="-18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WPŁATA GOTÓWKI NA RACHUNEK WIERZYCIELA</a:t>
            </a:r>
            <a:b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</a:br>
            <a:endParaRPr lang="pl-PL" sz="1600" b="1" dirty="0">
              <a:solidFill>
                <a:schemeClr val="accent2">
                  <a:lumMod val="50000"/>
                </a:schemeClr>
              </a:solidFill>
              <a:latin typeface="Josefin Sans" panose="020B0604020202020204" charset="-18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WYPŁATA GOTÓWKI Z RACHUNKU</a:t>
            </a:r>
          </a:p>
        </p:txBody>
      </p:sp>
    </p:spTree>
    <p:extLst>
      <p:ext uri="{BB962C8B-B14F-4D97-AF65-F5344CB8AC3E}">
        <p14:creationId xmlns:p14="http://schemas.microsoft.com/office/powerpoint/2010/main" val="319604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7B1F5464-403A-4A36-B016-C4EC00EE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5196"/>
            <a:ext cx="7704000" cy="755204"/>
          </a:xfrm>
        </p:spPr>
        <p:txBody>
          <a:bodyPr/>
          <a:lstStyle/>
          <a:p>
            <a:r>
              <a:rPr lang="pl-PL" sz="1800" b="1" i="0" u="none" strike="noStrike" baseline="0" dirty="0">
                <a:latin typeface="Josefin Sans" panose="020B0604020202020204" charset="-18"/>
              </a:rPr>
              <a:t>KLASYFIKACJA ROZLICZEŃ PIENIĘŻNYCH-</a:t>
            </a:r>
            <a:br>
              <a:rPr lang="pl-PL" sz="1800" b="1" i="0" u="none" strike="noStrike" baseline="0" dirty="0">
                <a:latin typeface="Josefin Sans" panose="020B0604020202020204" charset="-18"/>
              </a:rPr>
            </a:br>
            <a:r>
              <a:rPr lang="pl-PL" sz="1800" b="1" i="0" u="none" strike="noStrike" baseline="0" dirty="0">
                <a:latin typeface="Josefin Sans" panose="020B0604020202020204" charset="-18"/>
              </a:rPr>
              <a:t> KLIENCI KORPORACYJNI</a:t>
            </a:r>
            <a:endParaRPr lang="pl-PL" b="1" dirty="0">
              <a:latin typeface="Josefin Sans" panose="020B0604020202020204" charset="-18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E4BA190-C610-4466-9241-86FDBA4DFFA5}"/>
              </a:ext>
            </a:extLst>
          </p:cNvPr>
          <p:cNvSpPr txBox="1"/>
          <p:nvPr/>
        </p:nvSpPr>
        <p:spPr>
          <a:xfrm>
            <a:off x="5065805" y="1088730"/>
            <a:ext cx="34876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16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ROZLICZENIA </a:t>
            </a:r>
            <a:br>
              <a:rPr lang="pl-PL" sz="16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</a:br>
            <a:r>
              <a:rPr lang="pl-PL" sz="16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GOTÓWKOWE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CF05914-7002-4930-9EFE-BBA9538D3155}"/>
              </a:ext>
            </a:extLst>
          </p:cNvPr>
          <p:cNvSpPr txBox="1"/>
          <p:nvPr/>
        </p:nvSpPr>
        <p:spPr>
          <a:xfrm>
            <a:off x="509606" y="1070794"/>
            <a:ext cx="34876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16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ROZLICZENIA BEZGOTÓWKOWE</a:t>
            </a:r>
          </a:p>
        </p:txBody>
      </p: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8DE3DE9E-52C6-46EB-B5E5-EF35AFFADA0A}"/>
              </a:ext>
            </a:extLst>
          </p:cNvPr>
          <p:cNvCxnSpPr/>
          <p:nvPr/>
        </p:nvCxnSpPr>
        <p:spPr>
          <a:xfrm flipH="1">
            <a:off x="2354783" y="676927"/>
            <a:ext cx="687823" cy="393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86B57823-7A08-44E1-93A2-FC6C26B9E85A}"/>
              </a:ext>
            </a:extLst>
          </p:cNvPr>
          <p:cNvCxnSpPr>
            <a:cxnSpLocks/>
          </p:cNvCxnSpPr>
          <p:nvPr/>
        </p:nvCxnSpPr>
        <p:spPr>
          <a:xfrm>
            <a:off x="6101395" y="676927"/>
            <a:ext cx="614994" cy="399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9DC8518-274A-416B-A427-D67F9EDD33B7}"/>
              </a:ext>
            </a:extLst>
          </p:cNvPr>
          <p:cNvSpPr txBox="1"/>
          <p:nvPr/>
        </p:nvSpPr>
        <p:spPr>
          <a:xfrm>
            <a:off x="-145657" y="2081407"/>
            <a:ext cx="449917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POLECENIE PRZELEWU,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POLECENIE ZAPŁATY,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AKREDYTYWA,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INKASO DOKUMENTOWE,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RACHUNKI ZASTRZEŻONE</a:t>
            </a:r>
            <a:r>
              <a:rPr lang="pl-PL" sz="1600" b="1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,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PŁATNOŚCI MASOWE,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NETTING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EC2371ED-173D-4322-A8E7-626F5A8E6D51}"/>
              </a:ext>
            </a:extLst>
          </p:cNvPr>
          <p:cNvSpPr txBox="1"/>
          <p:nvPr/>
        </p:nvSpPr>
        <p:spPr>
          <a:xfrm>
            <a:off x="4353515" y="2257676"/>
            <a:ext cx="444252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pl-PL" sz="1600" b="1" dirty="0">
              <a:solidFill>
                <a:schemeClr val="accent2">
                  <a:lumMod val="50000"/>
                </a:schemeClr>
              </a:solidFill>
              <a:latin typeface="Josefin Sans" panose="020B0604020202020204" charset="-18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WPŁATA GOTÓWKI NA RACHUNEK WIERZYCIELA</a:t>
            </a:r>
            <a:br>
              <a:rPr lang="pl-PL" sz="1600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</a:br>
            <a:endParaRPr lang="pl-PL" sz="1600" dirty="0">
              <a:solidFill>
                <a:schemeClr val="accent2">
                  <a:lumMod val="50000"/>
                </a:schemeClr>
              </a:solidFill>
              <a:latin typeface="Josefin Sans" panose="020B0604020202020204" charset="-18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accent2">
                    <a:lumMod val="50000"/>
                  </a:schemeClr>
                </a:solidFill>
                <a:latin typeface="Josefin Sans" panose="020B0604020202020204" charset="-18"/>
              </a:rPr>
              <a:t>WYPŁATA GOTÓWKI Z RACHUNKU</a:t>
            </a:r>
          </a:p>
        </p:txBody>
      </p:sp>
    </p:spTree>
    <p:extLst>
      <p:ext uri="{BB962C8B-B14F-4D97-AF65-F5344CB8AC3E}">
        <p14:creationId xmlns:p14="http://schemas.microsoft.com/office/powerpoint/2010/main" val="236943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BA2294E-B3BE-4E1A-A917-9614E06F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b="1" dirty="0">
                <a:latin typeface="Josefin Sans" panose="020B0604020202020204" charset="-18"/>
              </a:rPr>
              <a:t>OBSŁUGA I REALIZACJA TRANSAKCJI PŁATNICZYCH GOTÓWKOWYCH</a:t>
            </a:r>
            <a:br>
              <a:rPr lang="pl-PL" sz="3600" b="1" dirty="0">
                <a:latin typeface="Josefin Sans" panose="020B0604020202020204" charset="-18"/>
              </a:rPr>
            </a:br>
            <a:endParaRPr lang="pl-PL" b="1" dirty="0"/>
          </a:p>
        </p:txBody>
      </p:sp>
      <p:pic>
        <p:nvPicPr>
          <p:cNvPr id="6" name="Obraz 5" descr="Obraz zawierający siedzi, leżące, stół, łóżko&#10;&#10;Opis wygenerowany automatycznie">
            <a:extLst>
              <a:ext uri="{FF2B5EF4-FFF2-40B4-BE49-F238E27FC236}">
                <a16:creationId xmlns:a16="http://schemas.microsoft.com/office/drawing/2014/main" id="{FBD62D50-400A-4525-B0E8-61A21B2AF8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6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D087BC1-EA43-478C-8BFE-354F3E360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42" y="641915"/>
            <a:ext cx="8796043" cy="3740400"/>
          </a:xfrm>
        </p:spPr>
        <p:txBody>
          <a:bodyPr/>
          <a:lstStyle/>
          <a:p>
            <a:pPr marL="44450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i="0" u="none" strike="noStrike" baseline="0" dirty="0">
                <a:latin typeface="Josefin Sans" panose="020B0604020202020204" charset="-18"/>
              </a:rPr>
              <a:t>dłużnik płaci gotówką wierzycielowi lub przesyła pieniądze za pośrednictwem poczty lub innych wyspecjalizowanych instytucji</a:t>
            </a:r>
            <a:r>
              <a:rPr lang="pl-PL" sz="1600" b="0" i="0" u="none" strike="noStrike" baseline="0" dirty="0">
                <a:latin typeface="Josefin Sans" panose="020B0604020202020204" charset="-18"/>
              </a:rPr>
              <a:t>, np. Western Union,</a:t>
            </a:r>
          </a:p>
          <a:p>
            <a:pPr marL="44450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1600" dirty="0">
              <a:latin typeface="Josefin Sans" panose="020B0604020202020204" charset="-18"/>
            </a:endParaRPr>
          </a:p>
          <a:p>
            <a:pPr marL="44450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1" i="0" u="none" strike="noStrike" baseline="0" dirty="0">
                <a:latin typeface="Josefin Sans" panose="020B0604020202020204" charset="-18"/>
              </a:rPr>
              <a:t>wierzyciel posiada rachunek bankowy a dłużnik dokonuje wpłaty na ten rachunek </a:t>
            </a:r>
            <a:r>
              <a:rPr lang="pl-PL" sz="1600" b="0" i="0" u="none" strike="noStrike" baseline="0" dirty="0">
                <a:latin typeface="Josefin Sans" panose="020B0604020202020204" charset="-18"/>
              </a:rPr>
              <a:t>(np. w banku, na poczcie, u wyspecjalizowanych pośredników rozliczeń gotówkowych),</a:t>
            </a:r>
            <a:br>
              <a:rPr lang="pl-PL" sz="1600" b="0" i="0" u="none" strike="noStrike" baseline="0" dirty="0">
                <a:latin typeface="Josefin Sans" panose="020B0604020202020204" charset="-18"/>
              </a:rPr>
            </a:br>
            <a:endParaRPr lang="pl-PL" sz="1600" b="0" i="0" u="none" strike="noStrike" baseline="0" dirty="0">
              <a:latin typeface="Josefin Sans" panose="020B0604020202020204" charset="-18"/>
            </a:endParaRPr>
          </a:p>
          <a:p>
            <a:pPr marL="44450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b="0" i="0" u="none" strike="noStrike" baseline="0" dirty="0">
                <a:latin typeface="Josefin Sans" panose="020B0604020202020204" charset="-18"/>
              </a:rPr>
              <a:t> </a:t>
            </a:r>
            <a:r>
              <a:rPr lang="pl-PL" sz="1600" b="1" i="0" u="none" strike="noStrike" baseline="0" dirty="0">
                <a:latin typeface="Josefin Sans" panose="020B0604020202020204" charset="-18"/>
              </a:rPr>
              <a:t>dłużnik posiada rachunek bankowy, z którego podejmuje środki pieniężne, aby dokonać płatności wierzycielowi </a:t>
            </a:r>
            <a:r>
              <a:rPr lang="pl-PL" sz="1600" b="0" i="0" u="none" strike="noStrike" baseline="0" dirty="0">
                <a:latin typeface="Josefin Sans" panose="020B0604020202020204" charset="-18"/>
              </a:rPr>
              <a:t>(np. wypłata za pomocą karty płatniczej gotówki z bankomatu, wypłata gotówki na podstawie zlecenia w banku, wręczenie czeku).</a:t>
            </a:r>
            <a:endParaRPr lang="pl-PL" sz="1050" dirty="0">
              <a:latin typeface="Josefin Sans" panose="020B0604020202020204" charset="-18"/>
            </a:endParaRP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03A5125C-60CF-47A9-802D-D68956C00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264" y="89546"/>
            <a:ext cx="7704000" cy="320400"/>
          </a:xfrm>
        </p:spPr>
        <p:txBody>
          <a:bodyPr/>
          <a:lstStyle/>
          <a:p>
            <a:r>
              <a:rPr lang="pl-PL" dirty="0"/>
              <a:t>ROZLICZENIA GOTÓWKOWE</a:t>
            </a:r>
          </a:p>
        </p:txBody>
      </p:sp>
    </p:spTree>
    <p:extLst>
      <p:ext uri="{BB962C8B-B14F-4D97-AF65-F5344CB8AC3E}">
        <p14:creationId xmlns:p14="http://schemas.microsoft.com/office/powerpoint/2010/main" val="89977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E6392D9-3767-486C-B554-EBCDA08D2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3383" y="700200"/>
            <a:ext cx="4186807" cy="3740400"/>
          </a:xfrm>
        </p:spPr>
        <p:txBody>
          <a:bodyPr/>
          <a:lstStyle/>
          <a:p>
            <a:pPr marL="158750" indent="0" algn="ctr">
              <a:lnSpc>
                <a:spcPct val="150000"/>
              </a:lnSpc>
              <a:buNone/>
            </a:pPr>
            <a:r>
              <a:rPr lang="pl-PL" sz="1400" dirty="0"/>
              <a:t>Do rozliczeń gotówkowych zalicza się wpłaty i wypłaty gotówkowe realizowane w złotych (PLN) oraz walutach obcych, najczęściej w:  AUD, CAD, CHF, DKK, EUR, GBP, JPY, NOK, SEK, USD.</a:t>
            </a:r>
          </a:p>
          <a:p>
            <a:pPr algn="ctr">
              <a:lnSpc>
                <a:spcPct val="150000"/>
              </a:lnSpc>
            </a:pPr>
            <a:endParaRPr lang="pl-PL" sz="1400" dirty="0"/>
          </a:p>
          <a:p>
            <a:pPr marL="158750" indent="0" algn="ctr">
              <a:lnSpc>
                <a:spcPct val="150000"/>
              </a:lnSpc>
              <a:buNone/>
            </a:pPr>
            <a:r>
              <a:rPr lang="pl-PL" sz="1400" dirty="0"/>
              <a:t> Banki realizują te operacje bezpośrednio </a:t>
            </a:r>
            <a:br>
              <a:rPr lang="pl-PL" sz="1400" dirty="0"/>
            </a:br>
            <a:r>
              <a:rPr lang="pl-PL" sz="1400" dirty="0"/>
              <a:t>w placówkach lub przez sieć bankomatów.</a:t>
            </a:r>
          </a:p>
          <a:p>
            <a:pPr algn="ctr">
              <a:lnSpc>
                <a:spcPct val="150000"/>
              </a:lnSpc>
            </a:pPr>
            <a:endParaRPr lang="pl-PL" sz="1400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AF6B4A8A-A657-4BB5-B674-134699E1E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405" y="379800"/>
            <a:ext cx="7704000" cy="320400"/>
          </a:xfrm>
        </p:spPr>
        <p:txBody>
          <a:bodyPr/>
          <a:lstStyle/>
          <a:p>
            <a:r>
              <a:rPr lang="pl-PL" dirty="0"/>
              <a:t>ROZLICZENIA </a:t>
            </a:r>
            <a:br>
              <a:rPr lang="pl-PL" dirty="0"/>
            </a:br>
            <a:r>
              <a:rPr lang="pl-PL" dirty="0"/>
              <a:t>GOTÓWKOWE</a:t>
            </a:r>
          </a:p>
        </p:txBody>
      </p:sp>
      <p:pic>
        <p:nvPicPr>
          <p:cNvPr id="4" name="Picture 4" descr="C:\Users\Lapik\Desktop\349-3495793_computer-icons-money-vector-graphics-clip-art-payment.png">
            <a:extLst>
              <a:ext uri="{FF2B5EF4-FFF2-40B4-BE49-F238E27FC236}">
                <a16:creationId xmlns:a16="http://schemas.microsoft.com/office/drawing/2014/main" id="{3C3DB6E1-7311-4BC6-B2A1-44814DBA3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51" y="-226577"/>
            <a:ext cx="4435167" cy="53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859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E6392D9-3767-486C-B554-EBCDA08D2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3383" y="700200"/>
            <a:ext cx="4186807" cy="3740400"/>
          </a:xfrm>
        </p:spPr>
        <p:txBody>
          <a:bodyPr/>
          <a:lstStyle/>
          <a:p>
            <a:pPr marL="158750" indent="0" algn="ctr">
              <a:lnSpc>
                <a:spcPct val="150000"/>
              </a:lnSpc>
              <a:buNone/>
            </a:pPr>
            <a:r>
              <a:rPr lang="pl-PL" sz="1400" dirty="0"/>
              <a:t>Wpłata na rachunek dokonana w placówce banku, w walucie tego rachunku, </a:t>
            </a:r>
          </a:p>
          <a:p>
            <a:pPr marL="158750" indent="0" algn="ctr">
              <a:lnSpc>
                <a:spcPct val="150000"/>
              </a:lnSpc>
              <a:buNone/>
            </a:pPr>
            <a:r>
              <a:rPr lang="pl-PL" sz="1400" dirty="0"/>
              <a:t>jest z reguły udostępniana na tym rachunku niezwłocznie po otrzymaniu środków pieniężnych, a najpóźniej w następnym dniu roboczym.</a:t>
            </a:r>
          </a:p>
          <a:p>
            <a:pPr algn="ctr">
              <a:lnSpc>
                <a:spcPct val="150000"/>
              </a:lnSpc>
            </a:pPr>
            <a:endParaRPr lang="pl-PL" sz="1400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AF6B4A8A-A657-4BB5-B674-134699E1E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786" y="824862"/>
            <a:ext cx="7704000" cy="320400"/>
          </a:xfrm>
        </p:spPr>
        <p:txBody>
          <a:bodyPr/>
          <a:lstStyle/>
          <a:p>
            <a:r>
              <a:rPr lang="pl-PL" dirty="0"/>
              <a:t>WPŁATY </a:t>
            </a:r>
            <a:br>
              <a:rPr lang="pl-PL" dirty="0"/>
            </a:br>
            <a:r>
              <a:rPr lang="pl-PL" dirty="0"/>
              <a:t>GOTÓWKOWE</a:t>
            </a:r>
          </a:p>
        </p:txBody>
      </p:sp>
      <p:pic>
        <p:nvPicPr>
          <p:cNvPr id="4" name="Picture 4" descr="C:\Users\Lapik\Desktop\349-3495793_computer-icons-money-vector-graphics-clip-art-payment.png">
            <a:extLst>
              <a:ext uri="{FF2B5EF4-FFF2-40B4-BE49-F238E27FC236}">
                <a16:creationId xmlns:a16="http://schemas.microsoft.com/office/drawing/2014/main" id="{3C3DB6E1-7311-4BC6-B2A1-44814DBA3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51" y="-226577"/>
            <a:ext cx="4435167" cy="53700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86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347C76C-AFEC-47BA-81AB-FC011F837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860400"/>
            <a:ext cx="7299207" cy="3740400"/>
          </a:xfrm>
        </p:spPr>
        <p:txBody>
          <a:bodyPr/>
          <a:lstStyle/>
          <a:p>
            <a:pPr marL="158750" indent="0" algn="ctr">
              <a:lnSpc>
                <a:spcPct val="150000"/>
              </a:lnSpc>
              <a:buNone/>
            </a:pP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Usługa polegająca </a:t>
            </a:r>
            <a:r>
              <a:rPr lang="pl-PL" sz="1600" b="1" dirty="0">
                <a:solidFill>
                  <a:schemeClr val="accent2">
                    <a:lumMod val="50000"/>
                  </a:schemeClr>
                </a:solidFill>
              </a:rPr>
              <a:t>na wpłacie gotówki na rachunek płatniczy </a:t>
            </a: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klienta za pomocą urządzenia umożliwiającego taką wpłatę lub w placówce dostawcy.</a:t>
            </a:r>
          </a:p>
          <a:p>
            <a:pPr marL="158750" indent="0" algn="ctr">
              <a:lnSpc>
                <a:spcPct val="150000"/>
              </a:lnSpc>
              <a:buNone/>
            </a:pPr>
            <a:endParaRPr lang="pl-PL" sz="1600" dirty="0">
              <a:solidFill>
                <a:schemeClr val="accent6">
                  <a:lumMod val="10000"/>
                </a:schemeClr>
              </a:solidFill>
            </a:endParaRPr>
          </a:p>
          <a:p>
            <a:pPr marL="158750" indent="0" algn="ctr">
              <a:lnSpc>
                <a:spcPct val="150000"/>
              </a:lnSpc>
              <a:buNone/>
            </a:pP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Realizowane są na podstawie:</a:t>
            </a:r>
            <a:br>
              <a:rPr lang="pl-PL" sz="1600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pl-PL" sz="1600" b="1" dirty="0">
                <a:solidFill>
                  <a:schemeClr val="accent2">
                    <a:lumMod val="50000"/>
                  </a:schemeClr>
                </a:solidFill>
              </a:rPr>
              <a:t> złożonego w placówce formularza wpłaty gotówkowej </a:t>
            </a:r>
            <a:br>
              <a:rPr lang="pl-PL" sz="16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pl-PL" sz="1600" b="1" dirty="0">
                <a:solidFill>
                  <a:schemeClr val="accent2">
                    <a:lumMod val="50000"/>
                  </a:schemeClr>
                </a:solidFill>
              </a:rPr>
              <a:t>lub  dyspozycji ustnej.</a:t>
            </a:r>
          </a:p>
          <a:p>
            <a:pPr marL="158750" indent="0" algn="ctr">
              <a:lnSpc>
                <a:spcPct val="150000"/>
              </a:lnSpc>
              <a:buNone/>
            </a:pPr>
            <a:endParaRPr lang="pl-PL" sz="1600" dirty="0">
              <a:solidFill>
                <a:schemeClr val="accent6">
                  <a:lumMod val="10000"/>
                </a:schemeClr>
              </a:solidFill>
            </a:endParaRPr>
          </a:p>
          <a:p>
            <a:pPr marL="158750" indent="0" algn="ctr">
              <a:lnSpc>
                <a:spcPct val="150000"/>
              </a:lnSpc>
              <a:buNone/>
            </a:pPr>
            <a:endParaRPr lang="pl-PL"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7C0B585-E4EA-45B7-88AD-82BA46BD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chemeClr val="accent2">
                    <a:lumMod val="50000"/>
                  </a:schemeClr>
                </a:solidFill>
              </a:rPr>
              <a:t>WPŁATY GOTÓWKOWE</a:t>
            </a:r>
            <a:endParaRPr lang="pl-PL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1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 txBox="1">
            <a:spLocks noGrp="1"/>
          </p:cNvSpPr>
          <p:nvPr>
            <p:ph type="title" idx="6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l-PL" sz="1600" dirty="0">
                <a:latin typeface="Josefin Sans" panose="020B0604020202020204" charset="-18"/>
              </a:rPr>
              <a:t>Wpłacający na</a:t>
            </a:r>
            <a:br>
              <a:rPr lang="pl-PL" sz="1600" dirty="0">
                <a:latin typeface="Josefin Sans" panose="020B0604020202020204" charset="-18"/>
              </a:rPr>
            </a:br>
            <a:r>
              <a:rPr lang="pl-PL" sz="1600" dirty="0">
                <a:latin typeface="Josefin Sans" panose="020B0604020202020204" charset="-18"/>
              </a:rPr>
              <a:t>formularzu bądź ustnie powinien podać informacje:</a:t>
            </a:r>
            <a:endParaRPr sz="1600" dirty="0">
              <a:solidFill>
                <a:srgbClr val="434343"/>
              </a:solidFill>
              <a:latin typeface="Josefin Sans" panose="020B0604020202020204" charset="-18"/>
            </a:endParaRPr>
          </a:p>
        </p:txBody>
      </p:sp>
      <p:cxnSp>
        <p:nvCxnSpPr>
          <p:cNvPr id="717" name="Google Shape;717;p51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51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cxnSp>
        <p:nvCxnSpPr>
          <p:cNvPr id="720" name="Google Shape;720;p51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51"/>
          <p:cNvCxnSpPr/>
          <p:nvPr/>
        </p:nvCxnSpPr>
        <p:spPr>
          <a:xfrm>
            <a:off x="1154200" y="2918000"/>
            <a:ext cx="2061900" cy="0"/>
          </a:xfrm>
          <a:prstGeom prst="straightConnector1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p51"/>
          <p:cNvCxnSpPr/>
          <p:nvPr/>
        </p:nvCxnSpPr>
        <p:spPr>
          <a:xfrm>
            <a:off x="3510450" y="2918000"/>
            <a:ext cx="2061900" cy="0"/>
          </a:xfrm>
          <a:prstGeom prst="straightConnector1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1"/>
          <p:cNvCxnSpPr/>
          <p:nvPr/>
        </p:nvCxnSpPr>
        <p:spPr>
          <a:xfrm>
            <a:off x="5906050" y="2918000"/>
            <a:ext cx="2061900" cy="0"/>
          </a:xfrm>
          <a:prstGeom prst="straightConnector1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1"/>
          <p:cNvSpPr txBox="1">
            <a:spLocks noGrp="1"/>
          </p:cNvSpPr>
          <p:nvPr>
            <p:ph type="ctrTitle" idx="7"/>
          </p:nvPr>
        </p:nvSpPr>
        <p:spPr>
          <a:xfrm>
            <a:off x="1148588" y="1268568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1</a:t>
            </a:r>
            <a:endParaRPr dirty="0"/>
          </a:p>
        </p:txBody>
      </p:sp>
      <p:sp>
        <p:nvSpPr>
          <p:cNvPr id="725" name="Google Shape;725;p51"/>
          <p:cNvSpPr txBox="1">
            <a:spLocks noGrp="1"/>
          </p:cNvSpPr>
          <p:nvPr>
            <p:ph type="subTitle" idx="8"/>
          </p:nvPr>
        </p:nvSpPr>
        <p:spPr>
          <a:xfrm>
            <a:off x="791570" y="1895452"/>
            <a:ext cx="2424530" cy="102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b="1" dirty="0">
                <a:solidFill>
                  <a:schemeClr val="tx1"/>
                </a:solidFill>
              </a:rPr>
              <a:t>nazwisko lub nazwę beneficjenta,</a:t>
            </a:r>
          </a:p>
          <a:p>
            <a:r>
              <a:rPr lang="pl-PL" b="1" dirty="0">
                <a:solidFill>
                  <a:schemeClr val="tx1"/>
                </a:solidFill>
              </a:rPr>
              <a:t>na rachunek którego ma być dokonana wpłata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726" name="Google Shape;726;p51"/>
          <p:cNvSpPr txBox="1">
            <a:spLocks noGrp="1"/>
          </p:cNvSpPr>
          <p:nvPr>
            <p:ph type="ctrTitle" idx="9"/>
          </p:nvPr>
        </p:nvSpPr>
        <p:spPr>
          <a:xfrm>
            <a:off x="3495637" y="1281942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2</a:t>
            </a:r>
            <a:endParaRPr dirty="0"/>
          </a:p>
        </p:txBody>
      </p:sp>
      <p:sp>
        <p:nvSpPr>
          <p:cNvPr id="727" name="Google Shape;727;p51"/>
          <p:cNvSpPr txBox="1">
            <a:spLocks noGrp="1"/>
          </p:cNvSpPr>
          <p:nvPr>
            <p:ph type="subTitle" idx="13"/>
          </p:nvPr>
        </p:nvSpPr>
        <p:spPr>
          <a:xfrm>
            <a:off x="3438753" y="2055473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l-PL" b="1" dirty="0">
                <a:solidFill>
                  <a:schemeClr val="tx1"/>
                </a:solidFill>
              </a:rPr>
              <a:t>numer rachunku beneficjenta</a:t>
            </a:r>
            <a:endParaRPr sz="1100" b="1" dirty="0">
              <a:solidFill>
                <a:schemeClr val="tx1"/>
              </a:solidFill>
            </a:endParaRPr>
          </a:p>
        </p:txBody>
      </p:sp>
      <p:sp>
        <p:nvSpPr>
          <p:cNvPr id="728" name="Google Shape;728;p51"/>
          <p:cNvSpPr txBox="1">
            <a:spLocks noGrp="1"/>
          </p:cNvSpPr>
          <p:nvPr>
            <p:ph type="ctrTitle" idx="14"/>
          </p:nvPr>
        </p:nvSpPr>
        <p:spPr>
          <a:xfrm>
            <a:off x="5866604" y="1272602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3</a:t>
            </a:r>
            <a:endParaRPr/>
          </a:p>
        </p:txBody>
      </p:sp>
      <p:sp>
        <p:nvSpPr>
          <p:cNvPr id="729" name="Google Shape;729;p51"/>
          <p:cNvSpPr txBox="1">
            <a:spLocks noGrp="1"/>
          </p:cNvSpPr>
          <p:nvPr>
            <p:ph type="subTitle" idx="15"/>
          </p:nvPr>
        </p:nvSpPr>
        <p:spPr>
          <a:xfrm>
            <a:off x="5778000" y="2041825"/>
            <a:ext cx="2318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l-PL" b="1" dirty="0">
                <a:solidFill>
                  <a:schemeClr val="tx1"/>
                </a:solidFill>
              </a:rPr>
              <a:t>kwotę i walutę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730" name="Google Shape;730;p51"/>
          <p:cNvSpPr txBox="1">
            <a:spLocks noGrp="1"/>
          </p:cNvSpPr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4</a:t>
            </a:r>
            <a:endParaRPr/>
          </a:p>
        </p:txBody>
      </p:sp>
      <p:sp>
        <p:nvSpPr>
          <p:cNvPr id="731" name="Google Shape;731;p51"/>
          <p:cNvSpPr txBox="1">
            <a:spLocks noGrp="1"/>
          </p:cNvSpPr>
          <p:nvPr>
            <p:ph type="subTitle" idx="1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l-PL" b="1" dirty="0">
                <a:solidFill>
                  <a:schemeClr val="tx1"/>
                </a:solidFill>
              </a:rPr>
              <a:t>nazwę wpłacającego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734" name="Google Shape;734;p51"/>
          <p:cNvSpPr txBox="1">
            <a:spLocks noGrp="1"/>
          </p:cNvSpPr>
          <p:nvPr>
            <p:ph type="ctrTitle" idx="4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5</a:t>
            </a:r>
            <a:endParaRPr/>
          </a:p>
        </p:txBody>
      </p:sp>
      <p:sp>
        <p:nvSpPr>
          <p:cNvPr id="735" name="Google Shape;735;p51"/>
          <p:cNvSpPr txBox="1">
            <a:spLocks noGrp="1"/>
          </p:cNvSpPr>
          <p:nvPr>
            <p:ph type="subTitle" idx="5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l-PL" b="1" dirty="0">
                <a:solidFill>
                  <a:schemeClr val="tx1"/>
                </a:solidFill>
              </a:rPr>
              <a:t>tytuł wpłaty w przypadku wpłaty na rachunek firmowy</a:t>
            </a:r>
            <a:endParaRPr b="1">
              <a:solidFill>
                <a:schemeClr val="tx1"/>
              </a:solidFill>
            </a:endParaRPr>
          </a:p>
        </p:txBody>
      </p:sp>
      <p:pic>
        <p:nvPicPr>
          <p:cNvPr id="3074" name="Picture 2" descr="Podobny obraz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2799" y="2963199"/>
            <a:ext cx="2381250" cy="16192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" grpId="0" build="p"/>
      <p:bldP spid="727" grpId="0" build="p"/>
      <p:bldP spid="729" grpId="0" build="p"/>
      <p:bldP spid="731" grpId="0" build="p"/>
      <p:bldP spid="73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641336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l-PL" sz="1600" dirty="0">
                <a:solidFill>
                  <a:schemeClr val="bg2">
                    <a:lumMod val="50000"/>
                  </a:schemeClr>
                </a:solidFill>
              </a:rPr>
              <a:t>Zlecenie wpłaty gotówkowej powinno być potwierdzone podpisem wpłacającego,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l-PL" sz="1600" dirty="0">
                <a:solidFill>
                  <a:schemeClr val="bg2">
                    <a:lumMod val="50000"/>
                  </a:schemeClr>
                </a:solidFill>
              </a:rPr>
              <a:t>a w przypadku wpłaty na rachunek podmiotu gospodarczego także pieczęcią złożonymi na formularzu lub na potwierdzeniu wpłaty wydanym przez kasjera.</a:t>
            </a:r>
            <a:endParaRPr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sz="2800" dirty="0"/>
              <a:t>WPŁATY GOTÓWKOWE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19</a:t>
            </a:fld>
            <a:endParaRPr/>
          </a:p>
        </p:txBody>
      </p:sp>
      <p:cxnSp>
        <p:nvCxnSpPr>
          <p:cNvPr id="242" name="Google Shape;242;p36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USŁUGI ROZLICZENIOWE</a:t>
            </a:r>
            <a:endParaRPr dirty="0"/>
          </a:p>
        </p:txBody>
      </p:sp>
      <p:sp>
        <p:nvSpPr>
          <p:cNvPr id="1146" name="Google Shape;1146;p35"/>
          <p:cNvSpPr txBox="1">
            <a:spLocks noGrp="1"/>
          </p:cNvSpPr>
          <p:nvPr>
            <p:ph type="body" idx="1"/>
          </p:nvPr>
        </p:nvSpPr>
        <p:spPr>
          <a:xfrm>
            <a:off x="172649" y="336405"/>
            <a:ext cx="6844603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b="1" dirty="0"/>
              <a:t>Zaspokajają potrzebę </a:t>
            </a:r>
            <a:r>
              <a:rPr lang="pl-PL" sz="1600" dirty="0"/>
              <a:t>dokonywania rozliczeń i transferu środków.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16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600" dirty="0"/>
              <a:t>Dotyczą </a:t>
            </a:r>
            <a:r>
              <a:rPr lang="pl-PL" sz="1600" b="1" dirty="0"/>
              <a:t>szybkości, terminowości, rzetelności wykonania dyspozycji płatniczych  </a:t>
            </a:r>
            <a:r>
              <a:rPr lang="pl-PL" sz="1600" dirty="0"/>
              <a:t>oraz poziomu obsługi klienta.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l-PL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147" name="Google Shape;1147;p35"/>
          <p:cNvGrpSpPr/>
          <p:nvPr/>
        </p:nvGrpSpPr>
        <p:grpSpPr>
          <a:xfrm>
            <a:off x="7059850" y="1327277"/>
            <a:ext cx="2445259" cy="3352887"/>
            <a:chOff x="5213500" y="1896950"/>
            <a:chExt cx="1894375" cy="2597325"/>
          </a:xfrm>
        </p:grpSpPr>
        <p:sp>
          <p:nvSpPr>
            <p:cNvPr id="1148" name="Google Shape;1148;p35"/>
            <p:cNvSpPr/>
            <p:nvPr/>
          </p:nvSpPr>
          <p:spPr>
            <a:xfrm>
              <a:off x="7045175" y="1896950"/>
              <a:ext cx="62700" cy="2588600"/>
            </a:xfrm>
            <a:custGeom>
              <a:avLst/>
              <a:gdLst/>
              <a:ahLst/>
              <a:cxnLst/>
              <a:rect l="l" t="t" r="r" b="b"/>
              <a:pathLst>
                <a:path w="2508" h="103544" extrusionOk="0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6905675" y="1897375"/>
              <a:ext cx="62675" cy="2588175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5687200" y="1899475"/>
              <a:ext cx="62675" cy="2588150"/>
            </a:xfrm>
            <a:custGeom>
              <a:avLst/>
              <a:gdLst/>
              <a:ahLst/>
              <a:cxnLst/>
              <a:rect l="l" t="t" r="r" b="b"/>
              <a:pathLst>
                <a:path w="2507" h="103526" extrusionOk="0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5547675" y="1899475"/>
              <a:ext cx="62675" cy="2588575"/>
            </a:xfrm>
            <a:custGeom>
              <a:avLst/>
              <a:gdLst/>
              <a:ahLst/>
              <a:cxnLst/>
              <a:rect l="l" t="t" r="r" b="b"/>
              <a:pathLst>
                <a:path w="2507" h="103543" extrusionOk="0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5547675" y="1896950"/>
              <a:ext cx="1555600" cy="61850"/>
            </a:xfrm>
            <a:custGeom>
              <a:avLst/>
              <a:gdLst/>
              <a:ahLst/>
              <a:cxnLst/>
              <a:rect l="l" t="t" r="r" b="b"/>
              <a:pathLst>
                <a:path w="62224" h="2474" extrusionOk="0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5550600" y="343037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5551450" y="393122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6199325" y="3640075"/>
              <a:ext cx="276125" cy="292850"/>
            </a:xfrm>
            <a:custGeom>
              <a:avLst/>
              <a:gdLst/>
              <a:ahLst/>
              <a:cxnLst/>
              <a:rect l="l" t="t" r="r" b="b"/>
              <a:pathLst>
                <a:path w="11045" h="11714" extrusionOk="0">
                  <a:moveTo>
                    <a:pt x="11011" y="0"/>
                  </a:moveTo>
                  <a:lnTo>
                    <a:pt x="0" y="17"/>
                  </a:lnTo>
                  <a:lnTo>
                    <a:pt x="17" y="11713"/>
                  </a:lnTo>
                  <a:lnTo>
                    <a:pt x="11044" y="11680"/>
                  </a:lnTo>
                  <a:lnTo>
                    <a:pt x="110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5924875" y="3640500"/>
              <a:ext cx="276125" cy="292825"/>
            </a:xfrm>
            <a:custGeom>
              <a:avLst/>
              <a:gdLst/>
              <a:ahLst/>
              <a:cxnLst/>
              <a:rect l="l" t="t" r="r" b="b"/>
              <a:pathLst>
                <a:path w="11045" h="11713" extrusionOk="0">
                  <a:moveTo>
                    <a:pt x="11028" y="0"/>
                  </a:moveTo>
                  <a:lnTo>
                    <a:pt x="1" y="17"/>
                  </a:lnTo>
                  <a:lnTo>
                    <a:pt x="17" y="11713"/>
                  </a:lnTo>
                  <a:lnTo>
                    <a:pt x="11045" y="11679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5922375" y="3714875"/>
              <a:ext cx="555150" cy="7525"/>
            </a:xfrm>
            <a:custGeom>
              <a:avLst/>
              <a:gdLst/>
              <a:ahLst/>
              <a:cxnLst/>
              <a:rect l="l" t="t" r="r" b="b"/>
              <a:pathLst>
                <a:path w="22206" h="301" extrusionOk="0">
                  <a:moveTo>
                    <a:pt x="13223" y="1"/>
                  </a:moveTo>
                  <a:cubicBezTo>
                    <a:pt x="8851" y="1"/>
                    <a:pt x="4481" y="33"/>
                    <a:pt x="117" y="83"/>
                  </a:cubicBezTo>
                  <a:cubicBezTo>
                    <a:pt x="0" y="83"/>
                    <a:pt x="0" y="250"/>
                    <a:pt x="117" y="250"/>
                  </a:cubicBezTo>
                  <a:cubicBezTo>
                    <a:pt x="3465" y="280"/>
                    <a:pt x="6819" y="301"/>
                    <a:pt x="10175" y="301"/>
                  </a:cubicBezTo>
                  <a:cubicBezTo>
                    <a:pt x="14154" y="301"/>
                    <a:pt x="18135" y="272"/>
                    <a:pt x="22106" y="200"/>
                  </a:cubicBezTo>
                  <a:cubicBezTo>
                    <a:pt x="22206" y="200"/>
                    <a:pt x="22206" y="49"/>
                    <a:pt x="22106" y="49"/>
                  </a:cubicBezTo>
                  <a:cubicBezTo>
                    <a:pt x="19144" y="16"/>
                    <a:pt x="16183" y="1"/>
                    <a:pt x="1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6271150" y="2538975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1" y="1"/>
                  </a:moveTo>
                  <a:lnTo>
                    <a:pt x="1" y="17"/>
                  </a:lnTo>
                  <a:lnTo>
                    <a:pt x="18" y="8589"/>
                  </a:lnTo>
                  <a:lnTo>
                    <a:pt x="8088" y="8572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6070250" y="2539400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0" y="0"/>
                  </a:moveTo>
                  <a:lnTo>
                    <a:pt x="0" y="17"/>
                  </a:lnTo>
                  <a:lnTo>
                    <a:pt x="17" y="8589"/>
                  </a:lnTo>
                  <a:lnTo>
                    <a:pt x="8087" y="8572"/>
                  </a:lnTo>
                  <a:lnTo>
                    <a:pt x="80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6067725" y="2593475"/>
              <a:ext cx="407300" cy="6525"/>
            </a:xfrm>
            <a:custGeom>
              <a:avLst/>
              <a:gdLst/>
              <a:ahLst/>
              <a:cxnLst/>
              <a:rect l="l" t="t" r="r" b="b"/>
              <a:pathLst>
                <a:path w="16292" h="261" extrusionOk="0">
                  <a:moveTo>
                    <a:pt x="9147" y="0"/>
                  </a:moveTo>
                  <a:cubicBezTo>
                    <a:pt x="6130" y="0"/>
                    <a:pt x="3113" y="22"/>
                    <a:pt x="101" y="60"/>
                  </a:cubicBezTo>
                  <a:cubicBezTo>
                    <a:pt x="1" y="60"/>
                    <a:pt x="1" y="227"/>
                    <a:pt x="101" y="227"/>
                  </a:cubicBezTo>
                  <a:cubicBezTo>
                    <a:pt x="2442" y="249"/>
                    <a:pt x="4786" y="261"/>
                    <a:pt x="7131" y="261"/>
                  </a:cubicBezTo>
                  <a:cubicBezTo>
                    <a:pt x="10158" y="261"/>
                    <a:pt x="13186" y="240"/>
                    <a:pt x="16208" y="193"/>
                  </a:cubicBezTo>
                  <a:cubicBezTo>
                    <a:pt x="16292" y="177"/>
                    <a:pt x="16292" y="60"/>
                    <a:pt x="16208" y="43"/>
                  </a:cubicBezTo>
                  <a:cubicBezTo>
                    <a:pt x="13857" y="14"/>
                    <a:pt x="11502" y="0"/>
                    <a:pt x="91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6233575" y="274992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70" y="1"/>
                  </a:moveTo>
                  <a:lnTo>
                    <a:pt x="0" y="17"/>
                  </a:lnTo>
                  <a:lnTo>
                    <a:pt x="17" y="7001"/>
                  </a:lnTo>
                  <a:lnTo>
                    <a:pt x="14670" y="6968"/>
                  </a:lnTo>
                  <a:lnTo>
                    <a:pt x="146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5869325" y="274867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54" y="0"/>
                  </a:moveTo>
                  <a:lnTo>
                    <a:pt x="0" y="34"/>
                  </a:lnTo>
                  <a:lnTo>
                    <a:pt x="0" y="7001"/>
                  </a:lnTo>
                  <a:lnTo>
                    <a:pt x="14670" y="6985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5865975" y="2792450"/>
              <a:ext cx="736450" cy="9100"/>
            </a:xfrm>
            <a:custGeom>
              <a:avLst/>
              <a:gdLst/>
              <a:ahLst/>
              <a:cxnLst/>
              <a:rect l="l" t="t" r="r" b="b"/>
              <a:pathLst>
                <a:path w="29458" h="364" extrusionOk="0">
                  <a:moveTo>
                    <a:pt x="17345" y="0"/>
                  </a:moveTo>
                  <a:cubicBezTo>
                    <a:pt x="11598" y="0"/>
                    <a:pt x="5846" y="52"/>
                    <a:pt x="101" y="121"/>
                  </a:cubicBezTo>
                  <a:cubicBezTo>
                    <a:pt x="1" y="121"/>
                    <a:pt x="1" y="288"/>
                    <a:pt x="101" y="288"/>
                  </a:cubicBezTo>
                  <a:cubicBezTo>
                    <a:pt x="4671" y="335"/>
                    <a:pt x="9245" y="363"/>
                    <a:pt x="13818" y="363"/>
                  </a:cubicBezTo>
                  <a:cubicBezTo>
                    <a:pt x="19008" y="363"/>
                    <a:pt x="24196" y="327"/>
                    <a:pt x="29374" y="238"/>
                  </a:cubicBezTo>
                  <a:cubicBezTo>
                    <a:pt x="29458" y="221"/>
                    <a:pt x="29458" y="87"/>
                    <a:pt x="29374" y="87"/>
                  </a:cubicBezTo>
                  <a:cubicBezTo>
                    <a:pt x="25369" y="26"/>
                    <a:pt x="21358" y="0"/>
                    <a:pt x="173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6520125" y="3087025"/>
              <a:ext cx="215150" cy="346300"/>
            </a:xfrm>
            <a:custGeom>
              <a:avLst/>
              <a:gdLst/>
              <a:ahLst/>
              <a:cxnLst/>
              <a:rect l="l" t="t" r="r" b="b"/>
              <a:pathLst>
                <a:path w="8606" h="13852" extrusionOk="0">
                  <a:moveTo>
                    <a:pt x="3409" y="0"/>
                  </a:moveTo>
                  <a:lnTo>
                    <a:pt x="0" y="1437"/>
                  </a:lnTo>
                  <a:lnTo>
                    <a:pt x="5197" y="13852"/>
                  </a:lnTo>
                  <a:lnTo>
                    <a:pt x="8605" y="12431"/>
                  </a:lnTo>
                  <a:lnTo>
                    <a:pt x="34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5912350" y="3418275"/>
              <a:ext cx="336700" cy="16300"/>
            </a:xfrm>
            <a:custGeom>
              <a:avLst/>
              <a:gdLst/>
              <a:ahLst/>
              <a:cxnLst/>
              <a:rect l="l" t="t" r="r" b="b"/>
              <a:pathLst>
                <a:path w="13468" h="652" extrusionOk="0">
                  <a:moveTo>
                    <a:pt x="13467" y="0"/>
                  </a:moveTo>
                  <a:lnTo>
                    <a:pt x="0" y="17"/>
                  </a:lnTo>
                  <a:lnTo>
                    <a:pt x="0" y="652"/>
                  </a:lnTo>
                  <a:lnTo>
                    <a:pt x="13467" y="618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5883100" y="3325125"/>
              <a:ext cx="367200" cy="93575"/>
            </a:xfrm>
            <a:custGeom>
              <a:avLst/>
              <a:gdLst/>
              <a:ahLst/>
              <a:cxnLst/>
              <a:rect l="l" t="t" r="r" b="b"/>
              <a:pathLst>
                <a:path w="14688" h="3743" extrusionOk="0">
                  <a:moveTo>
                    <a:pt x="14687" y="0"/>
                  </a:moveTo>
                  <a:lnTo>
                    <a:pt x="1" y="17"/>
                  </a:lnTo>
                  <a:lnTo>
                    <a:pt x="17" y="3743"/>
                  </a:lnTo>
                  <a:lnTo>
                    <a:pt x="14687" y="3726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5955375" y="3231125"/>
              <a:ext cx="294925" cy="94025"/>
            </a:xfrm>
            <a:custGeom>
              <a:avLst/>
              <a:gdLst/>
              <a:ahLst/>
              <a:cxnLst/>
              <a:rect l="l" t="t" r="r" b="b"/>
              <a:pathLst>
                <a:path w="11797" h="3761" extrusionOk="0">
                  <a:moveTo>
                    <a:pt x="11780" y="1"/>
                  </a:moveTo>
                  <a:lnTo>
                    <a:pt x="0" y="34"/>
                  </a:lnTo>
                  <a:lnTo>
                    <a:pt x="0" y="3760"/>
                  </a:lnTo>
                  <a:lnTo>
                    <a:pt x="11796" y="3727"/>
                  </a:lnTo>
                  <a:lnTo>
                    <a:pt x="117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5836725" y="4382350"/>
              <a:ext cx="244825" cy="107575"/>
            </a:xfrm>
            <a:custGeom>
              <a:avLst/>
              <a:gdLst/>
              <a:ahLst/>
              <a:cxnLst/>
              <a:rect l="l" t="t" r="r" b="b"/>
              <a:pathLst>
                <a:path w="9793" h="4303" extrusionOk="0">
                  <a:moveTo>
                    <a:pt x="4496" y="0"/>
                  </a:moveTo>
                  <a:lnTo>
                    <a:pt x="4479" y="2824"/>
                  </a:lnTo>
                  <a:cubicBezTo>
                    <a:pt x="4479" y="2824"/>
                    <a:pt x="1" y="3827"/>
                    <a:pt x="1087" y="4161"/>
                  </a:cubicBezTo>
                  <a:cubicBezTo>
                    <a:pt x="1446" y="4266"/>
                    <a:pt x="2486" y="4302"/>
                    <a:pt x="3729" y="4302"/>
                  </a:cubicBezTo>
                  <a:cubicBezTo>
                    <a:pt x="5843" y="4302"/>
                    <a:pt x="8542" y="4197"/>
                    <a:pt x="9458" y="4144"/>
                  </a:cubicBezTo>
                  <a:lnTo>
                    <a:pt x="9792" y="4111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6033900" y="4448225"/>
              <a:ext cx="47225" cy="37750"/>
            </a:xfrm>
            <a:custGeom>
              <a:avLst/>
              <a:gdLst/>
              <a:ahLst/>
              <a:cxnLst/>
              <a:rect l="l" t="t" r="r" b="b"/>
              <a:pathLst>
                <a:path w="1889" h="1510" extrusionOk="0">
                  <a:moveTo>
                    <a:pt x="1757" y="0"/>
                  </a:moveTo>
                  <a:cubicBezTo>
                    <a:pt x="1365" y="0"/>
                    <a:pt x="969" y="134"/>
                    <a:pt x="669" y="390"/>
                  </a:cubicBezTo>
                  <a:cubicBezTo>
                    <a:pt x="301" y="657"/>
                    <a:pt x="67" y="1058"/>
                    <a:pt x="0" y="1509"/>
                  </a:cubicBezTo>
                  <a:lnTo>
                    <a:pt x="1889" y="1476"/>
                  </a:lnTo>
                  <a:lnTo>
                    <a:pt x="1889" y="5"/>
                  </a:lnTo>
                  <a:cubicBezTo>
                    <a:pt x="1845" y="2"/>
                    <a:pt x="1801" y="0"/>
                    <a:pt x="175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5855125" y="4467150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1571" y="0"/>
                  </a:moveTo>
                  <a:cubicBezTo>
                    <a:pt x="1571" y="0"/>
                    <a:pt x="0" y="451"/>
                    <a:pt x="201" y="702"/>
                  </a:cubicBezTo>
                  <a:cubicBezTo>
                    <a:pt x="293" y="836"/>
                    <a:pt x="1842" y="898"/>
                    <a:pt x="3701" y="898"/>
                  </a:cubicBezTo>
                  <a:cubicBezTo>
                    <a:pt x="5560" y="898"/>
                    <a:pt x="7728" y="836"/>
                    <a:pt x="9056" y="719"/>
                  </a:cubicBezTo>
                  <a:lnTo>
                    <a:pt x="9040" y="602"/>
                  </a:lnTo>
                  <a:lnTo>
                    <a:pt x="2039" y="669"/>
                  </a:lnTo>
                  <a:cubicBezTo>
                    <a:pt x="2039" y="669"/>
                    <a:pt x="1872" y="0"/>
                    <a:pt x="1571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5858875" y="4480925"/>
              <a:ext cx="223500" cy="3375"/>
            </a:xfrm>
            <a:custGeom>
              <a:avLst/>
              <a:gdLst/>
              <a:ahLst/>
              <a:cxnLst/>
              <a:rect l="l" t="t" r="r" b="b"/>
              <a:pathLst>
                <a:path w="8940" h="135" extrusionOk="0">
                  <a:moveTo>
                    <a:pt x="55" y="27"/>
                  </a:moveTo>
                  <a:cubicBezTo>
                    <a:pt x="38" y="27"/>
                    <a:pt x="23" y="34"/>
                    <a:pt x="1" y="34"/>
                  </a:cubicBezTo>
                  <a:lnTo>
                    <a:pt x="84" y="34"/>
                  </a:lnTo>
                  <a:cubicBezTo>
                    <a:pt x="73" y="29"/>
                    <a:pt x="64" y="27"/>
                    <a:pt x="55" y="27"/>
                  </a:cubicBezTo>
                  <a:close/>
                  <a:moveTo>
                    <a:pt x="8839" y="1"/>
                  </a:moveTo>
                  <a:lnTo>
                    <a:pt x="8589" y="17"/>
                  </a:lnTo>
                  <a:lnTo>
                    <a:pt x="7620" y="34"/>
                  </a:lnTo>
                  <a:cubicBezTo>
                    <a:pt x="6818" y="51"/>
                    <a:pt x="5698" y="68"/>
                    <a:pt x="4462" y="68"/>
                  </a:cubicBezTo>
                  <a:cubicBezTo>
                    <a:pt x="4100" y="72"/>
                    <a:pt x="3749" y="74"/>
                    <a:pt x="3413" y="74"/>
                  </a:cubicBezTo>
                  <a:cubicBezTo>
                    <a:pt x="2604" y="74"/>
                    <a:pt x="1883" y="63"/>
                    <a:pt x="1304" y="51"/>
                  </a:cubicBezTo>
                  <a:cubicBezTo>
                    <a:pt x="936" y="34"/>
                    <a:pt x="602" y="34"/>
                    <a:pt x="351" y="34"/>
                  </a:cubicBezTo>
                  <a:lnTo>
                    <a:pt x="84" y="34"/>
                  </a:lnTo>
                  <a:lnTo>
                    <a:pt x="351" y="51"/>
                  </a:lnTo>
                  <a:lnTo>
                    <a:pt x="1304" y="101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5698" y="134"/>
                    <a:pt x="6818" y="118"/>
                    <a:pt x="7620" y="84"/>
                  </a:cubicBezTo>
                  <a:lnTo>
                    <a:pt x="8589" y="34"/>
                  </a:lnTo>
                  <a:cubicBezTo>
                    <a:pt x="8672" y="34"/>
                    <a:pt x="8773" y="34"/>
                    <a:pt x="8839" y="17"/>
                  </a:cubicBezTo>
                  <a:lnTo>
                    <a:pt x="8940" y="17"/>
                  </a:lnTo>
                  <a:cubicBezTo>
                    <a:pt x="8906" y="1"/>
                    <a:pt x="8873" y="1"/>
                    <a:pt x="8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5893125" y="4465900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201"/>
                    <a:pt x="452" y="501"/>
                    <a:pt x="519" y="819"/>
                  </a:cubicBezTo>
                  <a:cubicBezTo>
                    <a:pt x="535" y="468"/>
                    <a:pt x="335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5939925" y="4452525"/>
              <a:ext cx="7950" cy="11300"/>
            </a:xfrm>
            <a:custGeom>
              <a:avLst/>
              <a:gdLst/>
              <a:ahLst/>
              <a:cxnLst/>
              <a:rect l="l" t="t" r="r" b="b"/>
              <a:pathLst>
                <a:path w="318" h="45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50" y="117"/>
                    <a:pt x="134" y="251"/>
                  </a:cubicBezTo>
                  <a:cubicBezTo>
                    <a:pt x="201" y="368"/>
                    <a:pt x="284" y="452"/>
                    <a:pt x="301" y="452"/>
                  </a:cubicBezTo>
                  <a:cubicBezTo>
                    <a:pt x="317" y="435"/>
                    <a:pt x="251" y="335"/>
                    <a:pt x="184" y="218"/>
                  </a:cubicBezTo>
                  <a:cubicBezTo>
                    <a:pt x="100" y="84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5949525" y="4450425"/>
              <a:ext cx="8800" cy="7625"/>
            </a:xfrm>
            <a:custGeom>
              <a:avLst/>
              <a:gdLst/>
              <a:ahLst/>
              <a:cxnLst/>
              <a:rect l="l" t="t" r="r" b="b"/>
              <a:pathLst>
                <a:path w="352" h="305" extrusionOk="0">
                  <a:moveTo>
                    <a:pt x="0" y="1"/>
                  </a:moveTo>
                  <a:cubicBezTo>
                    <a:pt x="0" y="18"/>
                    <a:pt x="67" y="101"/>
                    <a:pt x="151" y="185"/>
                  </a:cubicBezTo>
                  <a:cubicBezTo>
                    <a:pt x="223" y="257"/>
                    <a:pt x="296" y="305"/>
                    <a:pt x="325" y="305"/>
                  </a:cubicBezTo>
                  <a:cubicBezTo>
                    <a:pt x="329" y="305"/>
                    <a:pt x="332" y="304"/>
                    <a:pt x="334" y="302"/>
                  </a:cubicBezTo>
                  <a:cubicBezTo>
                    <a:pt x="351" y="285"/>
                    <a:pt x="284" y="218"/>
                    <a:pt x="201" y="135"/>
                  </a:cubicBezTo>
                  <a:cubicBezTo>
                    <a:pt x="101" y="51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5950775" y="4444850"/>
              <a:ext cx="13800" cy="1700"/>
            </a:xfrm>
            <a:custGeom>
              <a:avLst/>
              <a:gdLst/>
              <a:ahLst/>
              <a:cxnLst/>
              <a:rect l="l" t="t" r="r" b="b"/>
              <a:pathLst>
                <a:path w="552" h="68" extrusionOk="0">
                  <a:moveTo>
                    <a:pt x="304" y="0"/>
                  </a:moveTo>
                  <a:cubicBezTo>
                    <a:pt x="203" y="0"/>
                    <a:pt x="102" y="13"/>
                    <a:pt x="0" y="40"/>
                  </a:cubicBezTo>
                  <a:cubicBezTo>
                    <a:pt x="59" y="60"/>
                    <a:pt x="112" y="68"/>
                    <a:pt x="166" y="68"/>
                  </a:cubicBezTo>
                  <a:cubicBezTo>
                    <a:pt x="204" y="68"/>
                    <a:pt x="243" y="64"/>
                    <a:pt x="284" y="57"/>
                  </a:cubicBezTo>
                  <a:cubicBezTo>
                    <a:pt x="307" y="61"/>
                    <a:pt x="330" y="63"/>
                    <a:pt x="355" y="63"/>
                  </a:cubicBezTo>
                  <a:cubicBezTo>
                    <a:pt x="421" y="63"/>
                    <a:pt x="491" y="48"/>
                    <a:pt x="552" y="23"/>
                  </a:cubicBezTo>
                  <a:cubicBezTo>
                    <a:pt x="469" y="8"/>
                    <a:pt x="387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5951200" y="4436650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635" y="1"/>
                  </a:moveTo>
                  <a:lnTo>
                    <a:pt x="635" y="1"/>
                  </a:lnTo>
                  <a:cubicBezTo>
                    <a:pt x="418" y="17"/>
                    <a:pt x="217" y="34"/>
                    <a:pt x="0" y="51"/>
                  </a:cubicBezTo>
                  <a:cubicBezTo>
                    <a:pt x="91" y="85"/>
                    <a:pt x="181" y="103"/>
                    <a:pt x="270" y="103"/>
                  </a:cubicBezTo>
                  <a:cubicBezTo>
                    <a:pt x="395" y="103"/>
                    <a:pt x="518" y="69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5917775" y="4440475"/>
              <a:ext cx="25075" cy="14175"/>
            </a:xfrm>
            <a:custGeom>
              <a:avLst/>
              <a:gdLst/>
              <a:ahLst/>
              <a:cxnLst/>
              <a:rect l="l" t="t" r="r" b="b"/>
              <a:pathLst>
                <a:path w="1003" h="567" extrusionOk="0">
                  <a:moveTo>
                    <a:pt x="336" y="60"/>
                  </a:moveTo>
                  <a:cubicBezTo>
                    <a:pt x="391" y="60"/>
                    <a:pt x="446" y="68"/>
                    <a:pt x="502" y="81"/>
                  </a:cubicBezTo>
                  <a:cubicBezTo>
                    <a:pt x="619" y="115"/>
                    <a:pt x="719" y="182"/>
                    <a:pt x="802" y="265"/>
                  </a:cubicBezTo>
                  <a:cubicBezTo>
                    <a:pt x="847" y="333"/>
                    <a:pt x="885" y="392"/>
                    <a:pt x="915" y="460"/>
                  </a:cubicBezTo>
                  <a:lnTo>
                    <a:pt x="915" y="460"/>
                  </a:lnTo>
                  <a:cubicBezTo>
                    <a:pt x="856" y="454"/>
                    <a:pt x="771" y="441"/>
                    <a:pt x="669" y="416"/>
                  </a:cubicBezTo>
                  <a:cubicBezTo>
                    <a:pt x="552" y="399"/>
                    <a:pt x="435" y="366"/>
                    <a:pt x="318" y="332"/>
                  </a:cubicBezTo>
                  <a:cubicBezTo>
                    <a:pt x="251" y="315"/>
                    <a:pt x="184" y="282"/>
                    <a:pt x="134" y="249"/>
                  </a:cubicBezTo>
                  <a:cubicBezTo>
                    <a:pt x="67" y="215"/>
                    <a:pt x="51" y="148"/>
                    <a:pt x="101" y="115"/>
                  </a:cubicBezTo>
                  <a:cubicBezTo>
                    <a:pt x="179" y="76"/>
                    <a:pt x="257" y="60"/>
                    <a:pt x="336" y="60"/>
                  </a:cubicBezTo>
                  <a:close/>
                  <a:moveTo>
                    <a:pt x="337" y="1"/>
                  </a:moveTo>
                  <a:cubicBezTo>
                    <a:pt x="246" y="1"/>
                    <a:pt x="154" y="21"/>
                    <a:pt x="67" y="65"/>
                  </a:cubicBezTo>
                  <a:cubicBezTo>
                    <a:pt x="17" y="98"/>
                    <a:pt x="0" y="148"/>
                    <a:pt x="17" y="198"/>
                  </a:cubicBezTo>
                  <a:cubicBezTo>
                    <a:pt x="34" y="249"/>
                    <a:pt x="51" y="282"/>
                    <a:pt x="101" y="299"/>
                  </a:cubicBezTo>
                  <a:cubicBezTo>
                    <a:pt x="168" y="332"/>
                    <a:pt x="234" y="366"/>
                    <a:pt x="301" y="382"/>
                  </a:cubicBezTo>
                  <a:cubicBezTo>
                    <a:pt x="418" y="432"/>
                    <a:pt x="535" y="449"/>
                    <a:pt x="669" y="466"/>
                  </a:cubicBezTo>
                  <a:cubicBezTo>
                    <a:pt x="719" y="474"/>
                    <a:pt x="773" y="478"/>
                    <a:pt x="830" y="478"/>
                  </a:cubicBezTo>
                  <a:cubicBezTo>
                    <a:pt x="860" y="478"/>
                    <a:pt x="890" y="477"/>
                    <a:pt x="921" y="475"/>
                  </a:cubicBezTo>
                  <a:lnTo>
                    <a:pt x="921" y="475"/>
                  </a:lnTo>
                  <a:cubicBezTo>
                    <a:pt x="933" y="503"/>
                    <a:pt x="944" y="533"/>
                    <a:pt x="953" y="566"/>
                  </a:cubicBezTo>
                  <a:cubicBezTo>
                    <a:pt x="953" y="535"/>
                    <a:pt x="953" y="504"/>
                    <a:pt x="940" y="473"/>
                  </a:cubicBezTo>
                  <a:lnTo>
                    <a:pt x="940" y="473"/>
                  </a:lnTo>
                  <a:cubicBezTo>
                    <a:pt x="961" y="471"/>
                    <a:pt x="982" y="469"/>
                    <a:pt x="1003" y="466"/>
                  </a:cubicBezTo>
                  <a:cubicBezTo>
                    <a:pt x="1003" y="466"/>
                    <a:pt x="979" y="466"/>
                    <a:pt x="935" y="462"/>
                  </a:cubicBezTo>
                  <a:lnTo>
                    <a:pt x="935" y="462"/>
                  </a:lnTo>
                  <a:cubicBezTo>
                    <a:pt x="918" y="380"/>
                    <a:pt x="885" y="314"/>
                    <a:pt x="836" y="249"/>
                  </a:cubicBezTo>
                  <a:cubicBezTo>
                    <a:pt x="712" y="90"/>
                    <a:pt x="526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5939075" y="4436225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402" y="1"/>
                  </a:moveTo>
                  <a:cubicBezTo>
                    <a:pt x="285" y="1"/>
                    <a:pt x="168" y="68"/>
                    <a:pt x="118" y="168"/>
                  </a:cubicBezTo>
                  <a:cubicBezTo>
                    <a:pt x="67" y="251"/>
                    <a:pt x="34" y="335"/>
                    <a:pt x="17" y="419"/>
                  </a:cubicBezTo>
                  <a:cubicBezTo>
                    <a:pt x="1" y="502"/>
                    <a:pt x="17" y="586"/>
                    <a:pt x="67" y="652"/>
                  </a:cubicBezTo>
                  <a:cubicBezTo>
                    <a:pt x="51" y="586"/>
                    <a:pt x="51" y="502"/>
                    <a:pt x="67" y="435"/>
                  </a:cubicBezTo>
                  <a:cubicBezTo>
                    <a:pt x="84" y="352"/>
                    <a:pt x="118" y="268"/>
                    <a:pt x="168" y="201"/>
                  </a:cubicBezTo>
                  <a:cubicBezTo>
                    <a:pt x="213" y="140"/>
                    <a:pt x="287" y="66"/>
                    <a:pt x="363" y="66"/>
                  </a:cubicBezTo>
                  <a:cubicBezTo>
                    <a:pt x="370" y="66"/>
                    <a:pt x="378" y="66"/>
                    <a:pt x="385" y="68"/>
                  </a:cubicBezTo>
                  <a:cubicBezTo>
                    <a:pt x="468" y="84"/>
                    <a:pt x="435" y="201"/>
                    <a:pt x="385" y="285"/>
                  </a:cubicBezTo>
                  <a:cubicBezTo>
                    <a:pt x="351" y="352"/>
                    <a:pt x="301" y="419"/>
                    <a:pt x="251" y="485"/>
                  </a:cubicBezTo>
                  <a:cubicBezTo>
                    <a:pt x="151" y="586"/>
                    <a:pt x="84" y="636"/>
                    <a:pt x="84" y="652"/>
                  </a:cubicBezTo>
                  <a:cubicBezTo>
                    <a:pt x="168" y="619"/>
                    <a:pt x="235" y="569"/>
                    <a:pt x="285" y="519"/>
                  </a:cubicBezTo>
                  <a:cubicBezTo>
                    <a:pt x="351" y="452"/>
                    <a:pt x="402" y="385"/>
                    <a:pt x="435" y="302"/>
                  </a:cubicBezTo>
                  <a:cubicBezTo>
                    <a:pt x="468" y="268"/>
                    <a:pt x="485" y="218"/>
                    <a:pt x="502" y="151"/>
                  </a:cubicBezTo>
                  <a:cubicBezTo>
                    <a:pt x="519" y="84"/>
                    <a:pt x="468" y="18"/>
                    <a:pt x="4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6036400" y="4446775"/>
              <a:ext cx="46825" cy="38350"/>
            </a:xfrm>
            <a:custGeom>
              <a:avLst/>
              <a:gdLst/>
              <a:ahLst/>
              <a:cxnLst/>
              <a:rect l="l" t="t" r="r" b="b"/>
              <a:pathLst>
                <a:path w="1873" h="1534" extrusionOk="0">
                  <a:moveTo>
                    <a:pt x="1621" y="1"/>
                  </a:moveTo>
                  <a:cubicBezTo>
                    <a:pt x="1571" y="1"/>
                    <a:pt x="1521" y="5"/>
                    <a:pt x="1471" y="13"/>
                  </a:cubicBezTo>
                  <a:cubicBezTo>
                    <a:pt x="819" y="47"/>
                    <a:pt x="251" y="498"/>
                    <a:pt x="51" y="1133"/>
                  </a:cubicBezTo>
                  <a:cubicBezTo>
                    <a:pt x="34" y="1233"/>
                    <a:pt x="17" y="1333"/>
                    <a:pt x="1" y="1417"/>
                  </a:cubicBezTo>
                  <a:cubicBezTo>
                    <a:pt x="1" y="1450"/>
                    <a:pt x="1" y="1500"/>
                    <a:pt x="1" y="1534"/>
                  </a:cubicBezTo>
                  <a:cubicBezTo>
                    <a:pt x="17" y="1534"/>
                    <a:pt x="17" y="1383"/>
                    <a:pt x="101" y="1149"/>
                  </a:cubicBezTo>
                  <a:cubicBezTo>
                    <a:pt x="301" y="548"/>
                    <a:pt x="853" y="114"/>
                    <a:pt x="1488" y="47"/>
                  </a:cubicBezTo>
                  <a:cubicBezTo>
                    <a:pt x="1605" y="38"/>
                    <a:pt x="1701" y="38"/>
                    <a:pt x="1768" y="38"/>
                  </a:cubicBezTo>
                  <a:cubicBezTo>
                    <a:pt x="1834" y="38"/>
                    <a:pt x="1872" y="38"/>
                    <a:pt x="1872" y="30"/>
                  </a:cubicBezTo>
                  <a:cubicBezTo>
                    <a:pt x="1839" y="30"/>
                    <a:pt x="1805" y="13"/>
                    <a:pt x="1772" y="13"/>
                  </a:cubicBezTo>
                  <a:cubicBezTo>
                    <a:pt x="1722" y="5"/>
                    <a:pt x="1672" y="1"/>
                    <a:pt x="1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6068575" y="4388625"/>
              <a:ext cx="2525" cy="54325"/>
            </a:xfrm>
            <a:custGeom>
              <a:avLst/>
              <a:gdLst/>
              <a:ahLst/>
              <a:cxnLst/>
              <a:rect l="l" t="t" r="r" b="b"/>
              <a:pathLst>
                <a:path w="101" h="2173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735"/>
                    <a:pt x="17" y="1454"/>
                    <a:pt x="67" y="2172"/>
                  </a:cubicBezTo>
                  <a:cubicBezTo>
                    <a:pt x="101" y="1454"/>
                    <a:pt x="84" y="719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5981275" y="4468650"/>
              <a:ext cx="38450" cy="2125"/>
            </a:xfrm>
            <a:custGeom>
              <a:avLst/>
              <a:gdLst/>
              <a:ahLst/>
              <a:cxnLst/>
              <a:rect l="l" t="t" r="r" b="b"/>
              <a:pathLst>
                <a:path w="1538" h="85" extrusionOk="0">
                  <a:moveTo>
                    <a:pt x="1454" y="0"/>
                  </a:moveTo>
                  <a:cubicBezTo>
                    <a:pt x="1326" y="0"/>
                    <a:pt x="1064" y="12"/>
                    <a:pt x="769" y="24"/>
                  </a:cubicBezTo>
                  <a:cubicBezTo>
                    <a:pt x="479" y="24"/>
                    <a:pt x="234" y="16"/>
                    <a:pt x="103" y="16"/>
                  </a:cubicBezTo>
                  <a:cubicBezTo>
                    <a:pt x="37" y="16"/>
                    <a:pt x="0" y="18"/>
                    <a:pt x="0" y="24"/>
                  </a:cubicBezTo>
                  <a:cubicBezTo>
                    <a:pt x="239" y="64"/>
                    <a:pt x="486" y="85"/>
                    <a:pt x="733" y="85"/>
                  </a:cubicBezTo>
                  <a:cubicBezTo>
                    <a:pt x="1004" y="85"/>
                    <a:pt x="1275" y="60"/>
                    <a:pt x="1537" y="7"/>
                  </a:cubicBezTo>
                  <a:cubicBezTo>
                    <a:pt x="1537" y="2"/>
                    <a:pt x="1507" y="0"/>
                    <a:pt x="14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6041425" y="4468725"/>
              <a:ext cx="4200" cy="7625"/>
            </a:xfrm>
            <a:custGeom>
              <a:avLst/>
              <a:gdLst/>
              <a:ahLst/>
              <a:cxnLst/>
              <a:rect l="l" t="t" r="r" b="b"/>
              <a:pathLst>
                <a:path w="168" h="305" extrusionOk="0">
                  <a:moveTo>
                    <a:pt x="158" y="1"/>
                  </a:moveTo>
                  <a:cubicBezTo>
                    <a:pt x="134" y="1"/>
                    <a:pt x="77" y="48"/>
                    <a:pt x="34" y="121"/>
                  </a:cubicBezTo>
                  <a:cubicBezTo>
                    <a:pt x="0" y="221"/>
                    <a:pt x="17" y="305"/>
                    <a:pt x="34" y="305"/>
                  </a:cubicBezTo>
                  <a:cubicBezTo>
                    <a:pt x="50" y="305"/>
                    <a:pt x="67" y="238"/>
                    <a:pt x="100" y="154"/>
                  </a:cubicBezTo>
                  <a:cubicBezTo>
                    <a:pt x="134" y="71"/>
                    <a:pt x="167" y="21"/>
                    <a:pt x="167" y="4"/>
                  </a:cubicBezTo>
                  <a:cubicBezTo>
                    <a:pt x="165" y="2"/>
                    <a:pt x="162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6049775" y="4456600"/>
              <a:ext cx="5875" cy="5150"/>
            </a:xfrm>
            <a:custGeom>
              <a:avLst/>
              <a:gdLst/>
              <a:ahLst/>
              <a:cxnLst/>
              <a:rect l="l" t="t" r="r" b="b"/>
              <a:pathLst>
                <a:path w="235" h="206" extrusionOk="0">
                  <a:moveTo>
                    <a:pt x="206" y="0"/>
                  </a:moveTo>
                  <a:cubicBezTo>
                    <a:pt x="183" y="0"/>
                    <a:pt x="142" y="30"/>
                    <a:pt x="101" y="71"/>
                  </a:cubicBezTo>
                  <a:cubicBezTo>
                    <a:pt x="34" y="138"/>
                    <a:pt x="0" y="188"/>
                    <a:pt x="17" y="205"/>
                  </a:cubicBezTo>
                  <a:cubicBezTo>
                    <a:pt x="34" y="205"/>
                    <a:pt x="84" y="172"/>
                    <a:pt x="134" y="122"/>
                  </a:cubicBezTo>
                  <a:cubicBezTo>
                    <a:pt x="201" y="71"/>
                    <a:pt x="234" y="5"/>
                    <a:pt x="218" y="5"/>
                  </a:cubicBezTo>
                  <a:cubicBezTo>
                    <a:pt x="215" y="2"/>
                    <a:pt x="211" y="0"/>
                    <a:pt x="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6061475" y="4450475"/>
              <a:ext cx="7825" cy="3325"/>
            </a:xfrm>
            <a:custGeom>
              <a:avLst/>
              <a:gdLst/>
              <a:ahLst/>
              <a:cxnLst/>
              <a:rect l="l" t="t" r="r" b="b"/>
              <a:pathLst>
                <a:path w="313" h="133" extrusionOk="0">
                  <a:moveTo>
                    <a:pt x="225" y="1"/>
                  </a:moveTo>
                  <a:cubicBezTo>
                    <a:pt x="199" y="1"/>
                    <a:pt x="167" y="5"/>
                    <a:pt x="134" y="16"/>
                  </a:cubicBezTo>
                  <a:cubicBezTo>
                    <a:pt x="34" y="32"/>
                    <a:pt x="0" y="116"/>
                    <a:pt x="0" y="133"/>
                  </a:cubicBezTo>
                  <a:cubicBezTo>
                    <a:pt x="17" y="133"/>
                    <a:pt x="84" y="99"/>
                    <a:pt x="151" y="66"/>
                  </a:cubicBezTo>
                  <a:cubicBezTo>
                    <a:pt x="234" y="32"/>
                    <a:pt x="301" y="49"/>
                    <a:pt x="301" y="16"/>
                  </a:cubicBezTo>
                  <a:cubicBezTo>
                    <a:pt x="312" y="16"/>
                    <a:pt x="279" y="1"/>
                    <a:pt x="2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6074825" y="4448025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139" y="1"/>
                  </a:moveTo>
                  <a:cubicBezTo>
                    <a:pt x="122" y="1"/>
                    <a:pt x="101" y="5"/>
                    <a:pt x="84" y="13"/>
                  </a:cubicBezTo>
                  <a:cubicBezTo>
                    <a:pt x="34" y="30"/>
                    <a:pt x="1" y="64"/>
                    <a:pt x="1" y="80"/>
                  </a:cubicBezTo>
                  <a:cubicBezTo>
                    <a:pt x="9" y="89"/>
                    <a:pt x="22" y="93"/>
                    <a:pt x="38" y="93"/>
                  </a:cubicBezTo>
                  <a:cubicBezTo>
                    <a:pt x="55" y="93"/>
                    <a:pt x="76" y="89"/>
                    <a:pt x="101" y="80"/>
                  </a:cubicBezTo>
                  <a:cubicBezTo>
                    <a:pt x="135" y="64"/>
                    <a:pt x="168" y="30"/>
                    <a:pt x="168" y="13"/>
                  </a:cubicBezTo>
                  <a:cubicBezTo>
                    <a:pt x="168" y="5"/>
                    <a:pt x="15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5485025" y="2132125"/>
              <a:ext cx="1176300" cy="313725"/>
            </a:xfrm>
            <a:custGeom>
              <a:avLst/>
              <a:gdLst/>
              <a:ahLst/>
              <a:cxnLst/>
              <a:rect l="l" t="t" r="r" b="b"/>
              <a:pathLst>
                <a:path w="47052" h="12549" extrusionOk="0">
                  <a:moveTo>
                    <a:pt x="685" y="1"/>
                  </a:moveTo>
                  <a:lnTo>
                    <a:pt x="0" y="10828"/>
                  </a:lnTo>
                  <a:lnTo>
                    <a:pt x="47052" y="12549"/>
                  </a:lnTo>
                  <a:lnTo>
                    <a:pt x="47052" y="1855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5213500" y="2230225"/>
              <a:ext cx="81900" cy="54975"/>
            </a:xfrm>
            <a:custGeom>
              <a:avLst/>
              <a:gdLst/>
              <a:ahLst/>
              <a:cxnLst/>
              <a:rect l="l" t="t" r="r" b="b"/>
              <a:pathLst>
                <a:path w="3276" h="2199" extrusionOk="0">
                  <a:moveTo>
                    <a:pt x="2519" y="1"/>
                  </a:moveTo>
                  <a:cubicBezTo>
                    <a:pt x="1688" y="1"/>
                    <a:pt x="416" y="129"/>
                    <a:pt x="1" y="872"/>
                  </a:cubicBezTo>
                  <a:cubicBezTo>
                    <a:pt x="1" y="872"/>
                    <a:pt x="494" y="2199"/>
                    <a:pt x="2860" y="2199"/>
                  </a:cubicBezTo>
                  <a:cubicBezTo>
                    <a:pt x="2957" y="2199"/>
                    <a:pt x="3056" y="2197"/>
                    <a:pt x="3159" y="2192"/>
                  </a:cubicBezTo>
                  <a:lnTo>
                    <a:pt x="3276" y="37"/>
                  </a:lnTo>
                  <a:cubicBezTo>
                    <a:pt x="3276" y="37"/>
                    <a:pt x="2959" y="1"/>
                    <a:pt x="2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5282850" y="2132125"/>
              <a:ext cx="219325" cy="270700"/>
            </a:xfrm>
            <a:custGeom>
              <a:avLst/>
              <a:gdLst/>
              <a:ahLst/>
              <a:cxnLst/>
              <a:rect l="l" t="t" r="r" b="b"/>
              <a:pathLst>
                <a:path w="8773" h="10828" extrusionOk="0">
                  <a:moveTo>
                    <a:pt x="8772" y="1"/>
                  </a:moveTo>
                  <a:lnTo>
                    <a:pt x="6684" y="1956"/>
                  </a:lnTo>
                  <a:cubicBezTo>
                    <a:pt x="6266" y="2340"/>
                    <a:pt x="5798" y="2657"/>
                    <a:pt x="5280" y="2875"/>
                  </a:cubicBezTo>
                  <a:cubicBezTo>
                    <a:pt x="4645" y="3159"/>
                    <a:pt x="3793" y="3509"/>
                    <a:pt x="3292" y="3543"/>
                  </a:cubicBezTo>
                  <a:cubicBezTo>
                    <a:pt x="2971" y="3559"/>
                    <a:pt x="2648" y="3566"/>
                    <a:pt x="2324" y="3566"/>
                  </a:cubicBezTo>
                  <a:cubicBezTo>
                    <a:pt x="1638" y="3566"/>
                    <a:pt x="949" y="3533"/>
                    <a:pt x="268" y="3476"/>
                  </a:cubicBezTo>
                  <a:lnTo>
                    <a:pt x="0" y="6433"/>
                  </a:lnTo>
                  <a:lnTo>
                    <a:pt x="3175" y="6734"/>
                  </a:lnTo>
                  <a:cubicBezTo>
                    <a:pt x="3175" y="6734"/>
                    <a:pt x="4478" y="6851"/>
                    <a:pt x="5982" y="8472"/>
                  </a:cubicBezTo>
                  <a:cubicBezTo>
                    <a:pt x="7486" y="10093"/>
                    <a:pt x="8087" y="10828"/>
                    <a:pt x="8087" y="10828"/>
                  </a:cubicBezTo>
                  <a:lnTo>
                    <a:pt x="87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6661300" y="2178500"/>
              <a:ext cx="69800" cy="267350"/>
            </a:xfrm>
            <a:custGeom>
              <a:avLst/>
              <a:gdLst/>
              <a:ahLst/>
              <a:cxnLst/>
              <a:rect l="l" t="t" r="r" b="b"/>
              <a:pathLst>
                <a:path w="2792" h="10694" extrusionOk="0">
                  <a:moveTo>
                    <a:pt x="1" y="0"/>
                  </a:moveTo>
                  <a:lnTo>
                    <a:pt x="1" y="10694"/>
                  </a:lnTo>
                  <a:cubicBezTo>
                    <a:pt x="1" y="10694"/>
                    <a:pt x="1755" y="9307"/>
                    <a:pt x="2240" y="5748"/>
                  </a:cubicBezTo>
                  <a:cubicBezTo>
                    <a:pt x="2791" y="160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5492550" y="2230700"/>
              <a:ext cx="1168775" cy="114900"/>
            </a:xfrm>
            <a:custGeom>
              <a:avLst/>
              <a:gdLst/>
              <a:ahLst/>
              <a:cxnLst/>
              <a:rect l="l" t="t" r="r" b="b"/>
              <a:pathLst>
                <a:path w="46751" h="4596" extrusionOk="0">
                  <a:moveTo>
                    <a:pt x="167" y="1"/>
                  </a:moveTo>
                  <a:lnTo>
                    <a:pt x="0" y="2741"/>
                  </a:lnTo>
                  <a:lnTo>
                    <a:pt x="46751" y="4596"/>
                  </a:lnTo>
                  <a:lnTo>
                    <a:pt x="46751" y="1705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6088200" y="2176000"/>
              <a:ext cx="208875" cy="251050"/>
            </a:xfrm>
            <a:custGeom>
              <a:avLst/>
              <a:gdLst/>
              <a:ahLst/>
              <a:cxnLst/>
              <a:rect l="l" t="t" r="r" b="b"/>
              <a:pathLst>
                <a:path w="8355" h="10042" extrusionOk="0">
                  <a:moveTo>
                    <a:pt x="3108" y="0"/>
                  </a:moveTo>
                  <a:lnTo>
                    <a:pt x="251" y="618"/>
                  </a:lnTo>
                  <a:lnTo>
                    <a:pt x="1" y="9925"/>
                  </a:lnTo>
                  <a:lnTo>
                    <a:pt x="2290" y="10042"/>
                  </a:lnTo>
                  <a:cubicBezTo>
                    <a:pt x="2290" y="9607"/>
                    <a:pt x="2273" y="9073"/>
                    <a:pt x="2273" y="8622"/>
                  </a:cubicBezTo>
                  <a:lnTo>
                    <a:pt x="2273" y="8622"/>
                  </a:lnTo>
                  <a:cubicBezTo>
                    <a:pt x="2301" y="8625"/>
                    <a:pt x="2329" y="8627"/>
                    <a:pt x="2357" y="8627"/>
                  </a:cubicBezTo>
                  <a:cubicBezTo>
                    <a:pt x="2721" y="8627"/>
                    <a:pt x="3023" y="8332"/>
                    <a:pt x="3225" y="8037"/>
                  </a:cubicBezTo>
                  <a:cubicBezTo>
                    <a:pt x="3443" y="7703"/>
                    <a:pt x="3593" y="7318"/>
                    <a:pt x="3877" y="7051"/>
                  </a:cubicBezTo>
                  <a:cubicBezTo>
                    <a:pt x="4050" y="6889"/>
                    <a:pt x="4302" y="6776"/>
                    <a:pt x="4538" y="6776"/>
                  </a:cubicBezTo>
                  <a:cubicBezTo>
                    <a:pt x="4690" y="6776"/>
                    <a:pt x="4835" y="6823"/>
                    <a:pt x="4946" y="6934"/>
                  </a:cubicBezTo>
                  <a:cubicBezTo>
                    <a:pt x="5080" y="7051"/>
                    <a:pt x="5164" y="7268"/>
                    <a:pt x="5347" y="7285"/>
                  </a:cubicBezTo>
                  <a:cubicBezTo>
                    <a:pt x="5368" y="7289"/>
                    <a:pt x="5387" y="7291"/>
                    <a:pt x="5406" y="7291"/>
                  </a:cubicBezTo>
                  <a:cubicBezTo>
                    <a:pt x="5688" y="7291"/>
                    <a:pt x="5736" y="6830"/>
                    <a:pt x="5798" y="6516"/>
                  </a:cubicBezTo>
                  <a:cubicBezTo>
                    <a:pt x="5966" y="5781"/>
                    <a:pt x="6834" y="5497"/>
                    <a:pt x="7386" y="4979"/>
                  </a:cubicBezTo>
                  <a:cubicBezTo>
                    <a:pt x="8355" y="4060"/>
                    <a:pt x="8154" y="2456"/>
                    <a:pt x="6985" y="1805"/>
                  </a:cubicBezTo>
                  <a:cubicBezTo>
                    <a:pt x="6367" y="1454"/>
                    <a:pt x="5581" y="1454"/>
                    <a:pt x="4963" y="1103"/>
                  </a:cubicBezTo>
                  <a:cubicBezTo>
                    <a:pt x="4328" y="752"/>
                    <a:pt x="3844" y="50"/>
                    <a:pt x="3108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6219775" y="4386525"/>
              <a:ext cx="244400" cy="107750"/>
            </a:xfrm>
            <a:custGeom>
              <a:avLst/>
              <a:gdLst/>
              <a:ahLst/>
              <a:cxnLst/>
              <a:rect l="l" t="t" r="r" b="b"/>
              <a:pathLst>
                <a:path w="9776" h="4310" extrusionOk="0">
                  <a:moveTo>
                    <a:pt x="17" y="1"/>
                  </a:moveTo>
                  <a:lnTo>
                    <a:pt x="1" y="4128"/>
                  </a:lnTo>
                  <a:lnTo>
                    <a:pt x="318" y="4144"/>
                  </a:lnTo>
                  <a:cubicBezTo>
                    <a:pt x="1237" y="4197"/>
                    <a:pt x="3951" y="4310"/>
                    <a:pt x="6068" y="4310"/>
                  </a:cubicBezTo>
                  <a:cubicBezTo>
                    <a:pt x="7302" y="4310"/>
                    <a:pt x="8333" y="4272"/>
                    <a:pt x="8689" y="4161"/>
                  </a:cubicBezTo>
                  <a:cubicBezTo>
                    <a:pt x="9775" y="3827"/>
                    <a:pt x="5297" y="2824"/>
                    <a:pt x="5297" y="2824"/>
                  </a:cubicBezTo>
                  <a:lnTo>
                    <a:pt x="528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6219775" y="4452400"/>
              <a:ext cx="47650" cy="37750"/>
            </a:xfrm>
            <a:custGeom>
              <a:avLst/>
              <a:gdLst/>
              <a:ahLst/>
              <a:cxnLst/>
              <a:rect l="l" t="t" r="r" b="b"/>
              <a:pathLst>
                <a:path w="1906" h="1510" extrusionOk="0">
                  <a:moveTo>
                    <a:pt x="132" y="0"/>
                  </a:moveTo>
                  <a:cubicBezTo>
                    <a:pt x="88" y="0"/>
                    <a:pt x="44" y="2"/>
                    <a:pt x="1" y="5"/>
                  </a:cubicBezTo>
                  <a:lnTo>
                    <a:pt x="1" y="1476"/>
                  </a:lnTo>
                  <a:lnTo>
                    <a:pt x="1906" y="1509"/>
                  </a:lnTo>
                  <a:cubicBezTo>
                    <a:pt x="1822" y="1058"/>
                    <a:pt x="1588" y="657"/>
                    <a:pt x="1237" y="390"/>
                  </a:cubicBezTo>
                  <a:cubicBezTo>
                    <a:pt x="922" y="134"/>
                    <a:pt x="525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6219375" y="4471325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7502" y="0"/>
                  </a:moveTo>
                  <a:cubicBezTo>
                    <a:pt x="7185" y="17"/>
                    <a:pt x="7034" y="669"/>
                    <a:pt x="7034" y="669"/>
                  </a:cubicBezTo>
                  <a:lnTo>
                    <a:pt x="17" y="602"/>
                  </a:lnTo>
                  <a:lnTo>
                    <a:pt x="0" y="719"/>
                  </a:lnTo>
                  <a:cubicBezTo>
                    <a:pt x="1328" y="836"/>
                    <a:pt x="3496" y="898"/>
                    <a:pt x="5357" y="898"/>
                  </a:cubicBezTo>
                  <a:cubicBezTo>
                    <a:pt x="7218" y="898"/>
                    <a:pt x="8772" y="836"/>
                    <a:pt x="8872" y="702"/>
                  </a:cubicBezTo>
                  <a:cubicBezTo>
                    <a:pt x="9056" y="452"/>
                    <a:pt x="7502" y="0"/>
                    <a:pt x="750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6218950" y="4485100"/>
              <a:ext cx="221000" cy="3475"/>
            </a:xfrm>
            <a:custGeom>
              <a:avLst/>
              <a:gdLst/>
              <a:ahLst/>
              <a:cxnLst/>
              <a:rect l="l" t="t" r="r" b="b"/>
              <a:pathLst>
                <a:path w="8840" h="139" extrusionOk="0">
                  <a:moveTo>
                    <a:pt x="84" y="1"/>
                  </a:moveTo>
                  <a:cubicBezTo>
                    <a:pt x="50" y="1"/>
                    <a:pt x="17" y="1"/>
                    <a:pt x="0" y="17"/>
                  </a:cubicBezTo>
                  <a:lnTo>
                    <a:pt x="84" y="17"/>
                  </a:lnTo>
                  <a:cubicBezTo>
                    <a:pt x="167" y="34"/>
                    <a:pt x="251" y="34"/>
                    <a:pt x="335" y="34"/>
                  </a:cubicBezTo>
                  <a:lnTo>
                    <a:pt x="1304" y="84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4698" y="138"/>
                    <a:pt x="4930" y="139"/>
                    <a:pt x="5156" y="139"/>
                  </a:cubicBezTo>
                  <a:cubicBezTo>
                    <a:pt x="6114" y="139"/>
                    <a:pt x="6971" y="115"/>
                    <a:pt x="7619" y="101"/>
                  </a:cubicBezTo>
                  <a:cubicBezTo>
                    <a:pt x="8004" y="84"/>
                    <a:pt x="8321" y="68"/>
                    <a:pt x="8572" y="51"/>
                  </a:cubicBezTo>
                  <a:lnTo>
                    <a:pt x="8839" y="34"/>
                  </a:lnTo>
                  <a:lnTo>
                    <a:pt x="8572" y="34"/>
                  </a:lnTo>
                  <a:lnTo>
                    <a:pt x="7619" y="51"/>
                  </a:lnTo>
                  <a:cubicBezTo>
                    <a:pt x="6817" y="68"/>
                    <a:pt x="5698" y="84"/>
                    <a:pt x="4462" y="84"/>
                  </a:cubicBezTo>
                  <a:cubicBezTo>
                    <a:pt x="3225" y="68"/>
                    <a:pt x="2106" y="51"/>
                    <a:pt x="1304" y="34"/>
                  </a:cubicBezTo>
                  <a:cubicBezTo>
                    <a:pt x="919" y="34"/>
                    <a:pt x="602" y="17"/>
                    <a:pt x="351" y="17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6394375" y="4470075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01" y="151"/>
                    <a:pt x="1" y="468"/>
                    <a:pt x="34" y="819"/>
                  </a:cubicBezTo>
                  <a:cubicBezTo>
                    <a:pt x="68" y="669"/>
                    <a:pt x="135" y="518"/>
                    <a:pt x="201" y="368"/>
                  </a:cubicBezTo>
                  <a:cubicBezTo>
                    <a:pt x="302" y="234"/>
                    <a:pt x="402" y="117"/>
                    <a:pt x="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6353450" y="4457075"/>
              <a:ext cx="7550" cy="10925"/>
            </a:xfrm>
            <a:custGeom>
              <a:avLst/>
              <a:gdLst/>
              <a:ahLst/>
              <a:cxnLst/>
              <a:rect l="l" t="t" r="r" b="b"/>
              <a:pathLst>
                <a:path w="302" h="437" extrusionOk="0">
                  <a:moveTo>
                    <a:pt x="279" y="0"/>
                  </a:moveTo>
                  <a:cubicBezTo>
                    <a:pt x="256" y="0"/>
                    <a:pt x="194" y="80"/>
                    <a:pt x="117" y="203"/>
                  </a:cubicBezTo>
                  <a:cubicBezTo>
                    <a:pt x="51" y="320"/>
                    <a:pt x="1" y="420"/>
                    <a:pt x="17" y="437"/>
                  </a:cubicBezTo>
                  <a:cubicBezTo>
                    <a:pt x="17" y="437"/>
                    <a:pt x="101" y="353"/>
                    <a:pt x="184" y="236"/>
                  </a:cubicBezTo>
                  <a:cubicBezTo>
                    <a:pt x="251" y="103"/>
                    <a:pt x="301" y="2"/>
                    <a:pt x="285" y="2"/>
                  </a:cubicBezTo>
                  <a:cubicBezTo>
                    <a:pt x="283" y="1"/>
                    <a:pt x="281" y="0"/>
                    <a:pt x="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6342600" y="4454950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341" y="1"/>
                  </a:moveTo>
                  <a:cubicBezTo>
                    <a:pt x="313" y="1"/>
                    <a:pt x="240" y="48"/>
                    <a:pt x="167" y="121"/>
                  </a:cubicBezTo>
                  <a:cubicBezTo>
                    <a:pt x="67" y="204"/>
                    <a:pt x="0" y="271"/>
                    <a:pt x="17" y="288"/>
                  </a:cubicBezTo>
                  <a:cubicBezTo>
                    <a:pt x="19" y="290"/>
                    <a:pt x="22" y="291"/>
                    <a:pt x="26" y="291"/>
                  </a:cubicBezTo>
                  <a:cubicBezTo>
                    <a:pt x="55" y="291"/>
                    <a:pt x="128" y="244"/>
                    <a:pt x="201" y="171"/>
                  </a:cubicBezTo>
                  <a:cubicBezTo>
                    <a:pt x="301" y="87"/>
                    <a:pt x="351" y="4"/>
                    <a:pt x="351" y="4"/>
                  </a:cubicBezTo>
                  <a:cubicBezTo>
                    <a:pt x="349" y="2"/>
                    <a:pt x="346" y="1"/>
                    <a:pt x="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6336325" y="4449025"/>
              <a:ext cx="13800" cy="1850"/>
            </a:xfrm>
            <a:custGeom>
              <a:avLst/>
              <a:gdLst/>
              <a:ahLst/>
              <a:cxnLst/>
              <a:rect l="l" t="t" r="r" b="b"/>
              <a:pathLst>
                <a:path w="552" h="74" extrusionOk="0">
                  <a:moveTo>
                    <a:pt x="248" y="0"/>
                  </a:moveTo>
                  <a:cubicBezTo>
                    <a:pt x="166" y="0"/>
                    <a:pt x="83" y="9"/>
                    <a:pt x="0" y="24"/>
                  </a:cubicBezTo>
                  <a:cubicBezTo>
                    <a:pt x="84" y="57"/>
                    <a:pt x="184" y="74"/>
                    <a:pt x="268" y="74"/>
                  </a:cubicBezTo>
                  <a:cubicBezTo>
                    <a:pt x="368" y="74"/>
                    <a:pt x="468" y="74"/>
                    <a:pt x="552" y="40"/>
                  </a:cubicBezTo>
                  <a:cubicBezTo>
                    <a:pt x="451" y="13"/>
                    <a:pt x="349" y="0"/>
                    <a:pt x="2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6333825" y="4440825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0" y="1"/>
                  </a:moveTo>
                  <a:cubicBezTo>
                    <a:pt x="117" y="69"/>
                    <a:pt x="240" y="103"/>
                    <a:pt x="365" y="103"/>
                  </a:cubicBezTo>
                  <a:cubicBezTo>
                    <a:pt x="454" y="103"/>
                    <a:pt x="545" y="86"/>
                    <a:pt x="635" y="51"/>
                  </a:cubicBezTo>
                  <a:cubicBezTo>
                    <a:pt x="418" y="51"/>
                    <a:pt x="2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6358050" y="4444675"/>
              <a:ext cx="25075" cy="14150"/>
            </a:xfrm>
            <a:custGeom>
              <a:avLst/>
              <a:gdLst/>
              <a:ahLst/>
              <a:cxnLst/>
              <a:rect l="l" t="t" r="r" b="b"/>
              <a:pathLst>
                <a:path w="1003" h="566" extrusionOk="0">
                  <a:moveTo>
                    <a:pt x="668" y="59"/>
                  </a:moveTo>
                  <a:cubicBezTo>
                    <a:pt x="746" y="59"/>
                    <a:pt x="824" y="75"/>
                    <a:pt x="903" y="114"/>
                  </a:cubicBezTo>
                  <a:cubicBezTo>
                    <a:pt x="953" y="147"/>
                    <a:pt x="936" y="214"/>
                    <a:pt x="869" y="248"/>
                  </a:cubicBezTo>
                  <a:cubicBezTo>
                    <a:pt x="819" y="281"/>
                    <a:pt x="752" y="314"/>
                    <a:pt x="685" y="331"/>
                  </a:cubicBezTo>
                  <a:cubicBezTo>
                    <a:pt x="568" y="365"/>
                    <a:pt x="451" y="398"/>
                    <a:pt x="334" y="415"/>
                  </a:cubicBezTo>
                  <a:cubicBezTo>
                    <a:pt x="235" y="440"/>
                    <a:pt x="152" y="452"/>
                    <a:pt x="93" y="458"/>
                  </a:cubicBezTo>
                  <a:lnTo>
                    <a:pt x="93" y="458"/>
                  </a:lnTo>
                  <a:cubicBezTo>
                    <a:pt x="124" y="395"/>
                    <a:pt x="164" y="335"/>
                    <a:pt x="218" y="281"/>
                  </a:cubicBezTo>
                  <a:cubicBezTo>
                    <a:pt x="284" y="181"/>
                    <a:pt x="385" y="114"/>
                    <a:pt x="502" y="81"/>
                  </a:cubicBezTo>
                  <a:cubicBezTo>
                    <a:pt x="557" y="67"/>
                    <a:pt x="612" y="59"/>
                    <a:pt x="668" y="59"/>
                  </a:cubicBezTo>
                  <a:close/>
                  <a:moveTo>
                    <a:pt x="667" y="0"/>
                  </a:moveTo>
                  <a:cubicBezTo>
                    <a:pt x="477" y="0"/>
                    <a:pt x="292" y="89"/>
                    <a:pt x="167" y="248"/>
                  </a:cubicBezTo>
                  <a:cubicBezTo>
                    <a:pt x="118" y="313"/>
                    <a:pt x="85" y="379"/>
                    <a:pt x="68" y="461"/>
                  </a:cubicBezTo>
                  <a:lnTo>
                    <a:pt x="68" y="461"/>
                  </a:lnTo>
                  <a:cubicBezTo>
                    <a:pt x="25" y="465"/>
                    <a:pt x="0" y="465"/>
                    <a:pt x="0" y="465"/>
                  </a:cubicBezTo>
                  <a:cubicBezTo>
                    <a:pt x="21" y="468"/>
                    <a:pt x="43" y="470"/>
                    <a:pt x="64" y="472"/>
                  </a:cubicBezTo>
                  <a:lnTo>
                    <a:pt x="64" y="472"/>
                  </a:lnTo>
                  <a:cubicBezTo>
                    <a:pt x="50" y="503"/>
                    <a:pt x="50" y="534"/>
                    <a:pt x="50" y="565"/>
                  </a:cubicBezTo>
                  <a:cubicBezTo>
                    <a:pt x="61" y="535"/>
                    <a:pt x="72" y="504"/>
                    <a:pt x="86" y="474"/>
                  </a:cubicBezTo>
                  <a:lnTo>
                    <a:pt x="86" y="474"/>
                  </a:lnTo>
                  <a:cubicBezTo>
                    <a:pt x="116" y="476"/>
                    <a:pt x="145" y="477"/>
                    <a:pt x="174" y="477"/>
                  </a:cubicBezTo>
                  <a:cubicBezTo>
                    <a:pt x="230" y="477"/>
                    <a:pt x="284" y="473"/>
                    <a:pt x="334" y="465"/>
                  </a:cubicBezTo>
                  <a:cubicBezTo>
                    <a:pt x="468" y="448"/>
                    <a:pt x="585" y="431"/>
                    <a:pt x="702" y="381"/>
                  </a:cubicBezTo>
                  <a:cubicBezTo>
                    <a:pt x="769" y="365"/>
                    <a:pt x="836" y="348"/>
                    <a:pt x="903" y="298"/>
                  </a:cubicBezTo>
                  <a:cubicBezTo>
                    <a:pt x="953" y="281"/>
                    <a:pt x="986" y="248"/>
                    <a:pt x="986" y="198"/>
                  </a:cubicBezTo>
                  <a:cubicBezTo>
                    <a:pt x="1003" y="147"/>
                    <a:pt x="986" y="97"/>
                    <a:pt x="936" y="64"/>
                  </a:cubicBezTo>
                  <a:cubicBezTo>
                    <a:pt x="849" y="21"/>
                    <a:pt x="758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6348850" y="4440400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134" y="1"/>
                  </a:moveTo>
                  <a:cubicBezTo>
                    <a:pt x="51" y="18"/>
                    <a:pt x="1" y="84"/>
                    <a:pt x="17" y="151"/>
                  </a:cubicBezTo>
                  <a:cubicBezTo>
                    <a:pt x="34" y="218"/>
                    <a:pt x="51" y="268"/>
                    <a:pt x="84" y="302"/>
                  </a:cubicBezTo>
                  <a:cubicBezTo>
                    <a:pt x="118" y="385"/>
                    <a:pt x="185" y="452"/>
                    <a:pt x="235" y="519"/>
                  </a:cubicBezTo>
                  <a:cubicBezTo>
                    <a:pt x="285" y="569"/>
                    <a:pt x="352" y="619"/>
                    <a:pt x="435" y="653"/>
                  </a:cubicBezTo>
                  <a:cubicBezTo>
                    <a:pt x="435" y="636"/>
                    <a:pt x="368" y="586"/>
                    <a:pt x="268" y="485"/>
                  </a:cubicBezTo>
                  <a:cubicBezTo>
                    <a:pt x="218" y="419"/>
                    <a:pt x="168" y="352"/>
                    <a:pt x="134" y="285"/>
                  </a:cubicBezTo>
                  <a:cubicBezTo>
                    <a:pt x="84" y="201"/>
                    <a:pt x="51" y="84"/>
                    <a:pt x="134" y="68"/>
                  </a:cubicBezTo>
                  <a:cubicBezTo>
                    <a:pt x="142" y="66"/>
                    <a:pt x="149" y="66"/>
                    <a:pt x="156" y="66"/>
                  </a:cubicBezTo>
                  <a:cubicBezTo>
                    <a:pt x="232" y="66"/>
                    <a:pt x="307" y="140"/>
                    <a:pt x="368" y="201"/>
                  </a:cubicBezTo>
                  <a:cubicBezTo>
                    <a:pt x="402" y="268"/>
                    <a:pt x="435" y="352"/>
                    <a:pt x="452" y="435"/>
                  </a:cubicBezTo>
                  <a:cubicBezTo>
                    <a:pt x="469" y="502"/>
                    <a:pt x="469" y="586"/>
                    <a:pt x="469" y="653"/>
                  </a:cubicBezTo>
                  <a:cubicBezTo>
                    <a:pt x="502" y="586"/>
                    <a:pt x="519" y="502"/>
                    <a:pt x="502" y="419"/>
                  </a:cubicBezTo>
                  <a:cubicBezTo>
                    <a:pt x="485" y="335"/>
                    <a:pt x="452" y="252"/>
                    <a:pt x="402" y="168"/>
                  </a:cubicBezTo>
                  <a:cubicBezTo>
                    <a:pt x="352" y="68"/>
                    <a:pt x="251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6217700" y="4450950"/>
              <a:ext cx="47225" cy="38350"/>
            </a:xfrm>
            <a:custGeom>
              <a:avLst/>
              <a:gdLst/>
              <a:ahLst/>
              <a:cxnLst/>
              <a:rect l="l" t="t" r="r" b="b"/>
              <a:pathLst>
                <a:path w="1889" h="1534" extrusionOk="0">
                  <a:moveTo>
                    <a:pt x="253" y="1"/>
                  </a:moveTo>
                  <a:cubicBezTo>
                    <a:pt x="205" y="1"/>
                    <a:pt x="159" y="5"/>
                    <a:pt x="117" y="13"/>
                  </a:cubicBezTo>
                  <a:cubicBezTo>
                    <a:pt x="84" y="13"/>
                    <a:pt x="34" y="30"/>
                    <a:pt x="0" y="30"/>
                  </a:cubicBezTo>
                  <a:cubicBezTo>
                    <a:pt x="9" y="38"/>
                    <a:pt x="46" y="38"/>
                    <a:pt x="113" y="38"/>
                  </a:cubicBezTo>
                  <a:cubicBezTo>
                    <a:pt x="180" y="38"/>
                    <a:pt x="276" y="38"/>
                    <a:pt x="401" y="47"/>
                  </a:cubicBezTo>
                  <a:cubicBezTo>
                    <a:pt x="1036" y="130"/>
                    <a:pt x="1571" y="548"/>
                    <a:pt x="1771" y="1150"/>
                  </a:cubicBezTo>
                  <a:cubicBezTo>
                    <a:pt x="1855" y="1383"/>
                    <a:pt x="1855" y="1534"/>
                    <a:pt x="1872" y="1534"/>
                  </a:cubicBezTo>
                  <a:cubicBezTo>
                    <a:pt x="1888" y="1500"/>
                    <a:pt x="1888" y="1450"/>
                    <a:pt x="1872" y="1417"/>
                  </a:cubicBezTo>
                  <a:cubicBezTo>
                    <a:pt x="1872" y="1333"/>
                    <a:pt x="1838" y="1233"/>
                    <a:pt x="1821" y="1133"/>
                  </a:cubicBezTo>
                  <a:cubicBezTo>
                    <a:pt x="1621" y="498"/>
                    <a:pt x="1070" y="47"/>
                    <a:pt x="401" y="13"/>
                  </a:cubicBezTo>
                  <a:cubicBezTo>
                    <a:pt x="351" y="5"/>
                    <a:pt x="301" y="1"/>
                    <a:pt x="2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6230225" y="4392800"/>
              <a:ext cx="2125" cy="54325"/>
            </a:xfrm>
            <a:custGeom>
              <a:avLst/>
              <a:gdLst/>
              <a:ahLst/>
              <a:cxnLst/>
              <a:rect l="l" t="t" r="r" b="b"/>
              <a:pathLst>
                <a:path w="85" h="2173" extrusionOk="0">
                  <a:moveTo>
                    <a:pt x="51" y="0"/>
                  </a:moveTo>
                  <a:lnTo>
                    <a:pt x="51" y="0"/>
                  </a:lnTo>
                  <a:cubicBezTo>
                    <a:pt x="0" y="735"/>
                    <a:pt x="0" y="1454"/>
                    <a:pt x="17" y="2172"/>
                  </a:cubicBezTo>
                  <a:cubicBezTo>
                    <a:pt x="84" y="1454"/>
                    <a:pt x="84" y="735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6281175" y="4472825"/>
              <a:ext cx="38475" cy="2125"/>
            </a:xfrm>
            <a:custGeom>
              <a:avLst/>
              <a:gdLst/>
              <a:ahLst/>
              <a:cxnLst/>
              <a:rect l="l" t="t" r="r" b="b"/>
              <a:pathLst>
                <a:path w="1539" h="85" extrusionOk="0">
                  <a:moveTo>
                    <a:pt x="84" y="0"/>
                  </a:moveTo>
                  <a:cubicBezTo>
                    <a:pt x="31" y="0"/>
                    <a:pt x="1" y="2"/>
                    <a:pt x="1" y="7"/>
                  </a:cubicBezTo>
                  <a:cubicBezTo>
                    <a:pt x="272" y="60"/>
                    <a:pt x="542" y="85"/>
                    <a:pt x="811" y="85"/>
                  </a:cubicBezTo>
                  <a:cubicBezTo>
                    <a:pt x="1056" y="85"/>
                    <a:pt x="1299" y="64"/>
                    <a:pt x="1538" y="24"/>
                  </a:cubicBezTo>
                  <a:cubicBezTo>
                    <a:pt x="1538" y="18"/>
                    <a:pt x="1501" y="16"/>
                    <a:pt x="1435" y="16"/>
                  </a:cubicBezTo>
                  <a:cubicBezTo>
                    <a:pt x="1304" y="16"/>
                    <a:pt x="1059" y="24"/>
                    <a:pt x="770" y="24"/>
                  </a:cubicBezTo>
                  <a:cubicBezTo>
                    <a:pt x="474" y="12"/>
                    <a:pt x="212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6255275" y="4472925"/>
              <a:ext cx="4225" cy="7600"/>
            </a:xfrm>
            <a:custGeom>
              <a:avLst/>
              <a:gdLst/>
              <a:ahLst/>
              <a:cxnLst/>
              <a:rect l="l" t="t" r="r" b="b"/>
              <a:pathLst>
                <a:path w="169" h="304" extrusionOk="0">
                  <a:moveTo>
                    <a:pt x="21" y="0"/>
                  </a:moveTo>
                  <a:cubicBezTo>
                    <a:pt x="19" y="0"/>
                    <a:pt x="18" y="1"/>
                    <a:pt x="18" y="3"/>
                  </a:cubicBezTo>
                  <a:cubicBezTo>
                    <a:pt x="1" y="20"/>
                    <a:pt x="34" y="70"/>
                    <a:pt x="68" y="154"/>
                  </a:cubicBezTo>
                  <a:cubicBezTo>
                    <a:pt x="101" y="237"/>
                    <a:pt x="135" y="304"/>
                    <a:pt x="151" y="304"/>
                  </a:cubicBezTo>
                  <a:cubicBezTo>
                    <a:pt x="168" y="304"/>
                    <a:pt x="168" y="220"/>
                    <a:pt x="135" y="120"/>
                  </a:cubicBezTo>
                  <a:cubicBezTo>
                    <a:pt x="91" y="47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6245675" y="4460775"/>
              <a:ext cx="5450" cy="5225"/>
            </a:xfrm>
            <a:custGeom>
              <a:avLst/>
              <a:gdLst/>
              <a:ahLst/>
              <a:cxnLst/>
              <a:rect l="l" t="t" r="r" b="b"/>
              <a:pathLst>
                <a:path w="218" h="209" extrusionOk="0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28" y="165"/>
                    <a:pt x="171" y="208"/>
                    <a:pt x="193" y="208"/>
                  </a:cubicBezTo>
                  <a:cubicBezTo>
                    <a:pt x="196" y="208"/>
                    <a:pt x="199" y="207"/>
                    <a:pt x="201" y="205"/>
                  </a:cubicBezTo>
                  <a:cubicBezTo>
                    <a:pt x="218" y="188"/>
                    <a:pt x="184" y="138"/>
                    <a:pt x="134" y="71"/>
                  </a:cubicBezTo>
                  <a:cubicBezTo>
                    <a:pt x="79" y="30"/>
                    <a:pt x="36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6231900" y="4454675"/>
              <a:ext cx="7950" cy="3300"/>
            </a:xfrm>
            <a:custGeom>
              <a:avLst/>
              <a:gdLst/>
              <a:ahLst/>
              <a:cxnLst/>
              <a:rect l="l" t="t" r="r" b="b"/>
              <a:pathLst>
                <a:path w="318" h="132" extrusionOk="0">
                  <a:moveTo>
                    <a:pt x="92" y="0"/>
                  </a:moveTo>
                  <a:cubicBezTo>
                    <a:pt x="40" y="0"/>
                    <a:pt x="0" y="20"/>
                    <a:pt x="0" y="31"/>
                  </a:cubicBezTo>
                  <a:cubicBezTo>
                    <a:pt x="0" y="48"/>
                    <a:pt x="67" y="48"/>
                    <a:pt x="151" y="65"/>
                  </a:cubicBezTo>
                  <a:cubicBezTo>
                    <a:pt x="234" y="98"/>
                    <a:pt x="284" y="132"/>
                    <a:pt x="301" y="132"/>
                  </a:cubicBezTo>
                  <a:cubicBezTo>
                    <a:pt x="318" y="115"/>
                    <a:pt x="268" y="48"/>
                    <a:pt x="167" y="15"/>
                  </a:cubicBezTo>
                  <a:cubicBezTo>
                    <a:pt x="141" y="4"/>
                    <a:pt x="116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6221875" y="4452200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8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34" y="64"/>
                    <a:pt x="67" y="80"/>
                  </a:cubicBezTo>
                  <a:cubicBezTo>
                    <a:pt x="92" y="89"/>
                    <a:pt x="113" y="93"/>
                    <a:pt x="130" y="93"/>
                  </a:cubicBezTo>
                  <a:cubicBezTo>
                    <a:pt x="147" y="93"/>
                    <a:pt x="159" y="89"/>
                    <a:pt x="167" y="80"/>
                  </a:cubicBezTo>
                  <a:cubicBezTo>
                    <a:pt x="167" y="64"/>
                    <a:pt x="134" y="30"/>
                    <a:pt x="101" y="13"/>
                  </a:cubicBezTo>
                  <a:cubicBezTo>
                    <a:pt x="75" y="5"/>
                    <a:pt x="55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5534325" y="2405325"/>
              <a:ext cx="347550" cy="294425"/>
            </a:xfrm>
            <a:custGeom>
              <a:avLst/>
              <a:gdLst/>
              <a:ahLst/>
              <a:cxnLst/>
              <a:rect l="l" t="t" r="r" b="b"/>
              <a:pathLst>
                <a:path w="13902" h="11777" extrusionOk="0">
                  <a:moveTo>
                    <a:pt x="769" y="0"/>
                  </a:moveTo>
                  <a:cubicBezTo>
                    <a:pt x="769" y="0"/>
                    <a:pt x="0" y="9641"/>
                    <a:pt x="2456" y="11195"/>
                  </a:cubicBezTo>
                  <a:cubicBezTo>
                    <a:pt x="3104" y="11610"/>
                    <a:pt x="3931" y="11777"/>
                    <a:pt x="4844" y="11777"/>
                  </a:cubicBezTo>
                  <a:cubicBezTo>
                    <a:pt x="8636" y="11777"/>
                    <a:pt x="13902" y="8889"/>
                    <a:pt x="13902" y="8889"/>
                  </a:cubicBezTo>
                  <a:lnTo>
                    <a:pt x="13718" y="3275"/>
                  </a:lnTo>
                  <a:cubicBezTo>
                    <a:pt x="13718" y="3275"/>
                    <a:pt x="5856" y="6587"/>
                    <a:pt x="5319" y="6587"/>
                  </a:cubicBezTo>
                  <a:cubicBezTo>
                    <a:pt x="5309" y="6587"/>
                    <a:pt x="5301" y="6586"/>
                    <a:pt x="5297" y="6583"/>
                  </a:cubicBezTo>
                  <a:cubicBezTo>
                    <a:pt x="5063" y="6483"/>
                    <a:pt x="4845" y="150"/>
                    <a:pt x="4845" y="150"/>
                  </a:cubicBezTo>
                  <a:lnTo>
                    <a:pt x="76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5921950" y="2111250"/>
              <a:ext cx="200100" cy="384325"/>
            </a:xfrm>
            <a:custGeom>
              <a:avLst/>
              <a:gdLst/>
              <a:ahLst/>
              <a:cxnLst/>
              <a:rect l="l" t="t" r="r" b="b"/>
              <a:pathLst>
                <a:path w="8004" h="15373" extrusionOk="0">
                  <a:moveTo>
                    <a:pt x="3877" y="0"/>
                  </a:moveTo>
                  <a:lnTo>
                    <a:pt x="118" y="1838"/>
                  </a:lnTo>
                  <a:cubicBezTo>
                    <a:pt x="118" y="1838"/>
                    <a:pt x="1" y="6550"/>
                    <a:pt x="118" y="8588"/>
                  </a:cubicBezTo>
                  <a:cubicBezTo>
                    <a:pt x="251" y="10644"/>
                    <a:pt x="2306" y="10861"/>
                    <a:pt x="2306" y="10861"/>
                  </a:cubicBezTo>
                  <a:cubicBezTo>
                    <a:pt x="2306" y="10861"/>
                    <a:pt x="2323" y="11746"/>
                    <a:pt x="2323" y="12766"/>
                  </a:cubicBezTo>
                  <a:cubicBezTo>
                    <a:pt x="2340" y="14186"/>
                    <a:pt x="3476" y="15339"/>
                    <a:pt x="4896" y="15372"/>
                  </a:cubicBezTo>
                  <a:cubicBezTo>
                    <a:pt x="4907" y="15372"/>
                    <a:pt x="4917" y="15372"/>
                    <a:pt x="4928" y="15372"/>
                  </a:cubicBezTo>
                  <a:cubicBezTo>
                    <a:pt x="6334" y="15372"/>
                    <a:pt x="7503" y="14275"/>
                    <a:pt x="7570" y="12866"/>
                  </a:cubicBezTo>
                  <a:lnTo>
                    <a:pt x="8004" y="3125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5936150" y="2236550"/>
              <a:ext cx="15075" cy="13275"/>
            </a:xfrm>
            <a:custGeom>
              <a:avLst/>
              <a:gdLst/>
              <a:ahLst/>
              <a:cxnLst/>
              <a:rect l="l" t="t" r="r" b="b"/>
              <a:pathLst>
                <a:path w="603" h="531" extrusionOk="0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0" y="531"/>
                  </a:cubicBezTo>
                  <a:cubicBezTo>
                    <a:pt x="323" y="531"/>
                    <a:pt x="386" y="506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5929475" y="2228000"/>
              <a:ext cx="26325" cy="8275"/>
            </a:xfrm>
            <a:custGeom>
              <a:avLst/>
              <a:gdLst/>
              <a:ahLst/>
              <a:cxnLst/>
              <a:rect l="l" t="t" r="r" b="b"/>
              <a:pathLst>
                <a:path w="1053" h="331" extrusionOk="0">
                  <a:moveTo>
                    <a:pt x="555" y="0"/>
                  </a:moveTo>
                  <a:cubicBezTo>
                    <a:pt x="393" y="0"/>
                    <a:pt x="231" y="56"/>
                    <a:pt x="101" y="159"/>
                  </a:cubicBezTo>
                  <a:cubicBezTo>
                    <a:pt x="17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5" y="330"/>
                    <a:pt x="260" y="191"/>
                    <a:pt x="518" y="176"/>
                  </a:cubicBezTo>
                  <a:cubicBezTo>
                    <a:pt x="535" y="175"/>
                    <a:pt x="552" y="174"/>
                    <a:pt x="568" y="174"/>
                  </a:cubicBezTo>
                  <a:cubicBezTo>
                    <a:pt x="795" y="174"/>
                    <a:pt x="961" y="265"/>
                    <a:pt x="1019" y="265"/>
                  </a:cubicBezTo>
                  <a:cubicBezTo>
                    <a:pt x="1027" y="265"/>
                    <a:pt x="1032" y="263"/>
                    <a:pt x="1036" y="259"/>
                  </a:cubicBezTo>
                  <a:cubicBezTo>
                    <a:pt x="1053" y="243"/>
                    <a:pt x="1020" y="176"/>
                    <a:pt x="919" y="109"/>
                  </a:cubicBezTo>
                  <a:cubicBezTo>
                    <a:pt x="809" y="35"/>
                    <a:pt x="682" y="0"/>
                    <a:pt x="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011750" y="2236550"/>
              <a:ext cx="15500" cy="13275"/>
            </a:xfrm>
            <a:custGeom>
              <a:avLst/>
              <a:gdLst/>
              <a:ahLst/>
              <a:cxnLst/>
              <a:rect l="l" t="t" r="r" b="b"/>
              <a:pathLst>
                <a:path w="620" h="531" extrusionOk="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6" y="531"/>
                  </a:cubicBezTo>
                  <a:cubicBezTo>
                    <a:pt x="331" y="531"/>
                    <a:pt x="398" y="506"/>
                    <a:pt x="452" y="452"/>
                  </a:cubicBezTo>
                  <a:cubicBezTo>
                    <a:pt x="619" y="285"/>
                    <a:pt x="502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007175" y="2228000"/>
              <a:ext cx="26750" cy="8275"/>
            </a:xfrm>
            <a:custGeom>
              <a:avLst/>
              <a:gdLst/>
              <a:ahLst/>
              <a:cxnLst/>
              <a:rect l="l" t="t" r="r" b="b"/>
              <a:pathLst>
                <a:path w="1070" h="331" extrusionOk="0">
                  <a:moveTo>
                    <a:pt x="571" y="0"/>
                  </a:moveTo>
                  <a:cubicBezTo>
                    <a:pt x="410" y="0"/>
                    <a:pt x="248" y="56"/>
                    <a:pt x="117" y="159"/>
                  </a:cubicBezTo>
                  <a:cubicBezTo>
                    <a:pt x="34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7" y="330"/>
                    <a:pt x="276" y="191"/>
                    <a:pt x="535" y="176"/>
                  </a:cubicBezTo>
                  <a:cubicBezTo>
                    <a:pt x="552" y="175"/>
                    <a:pt x="568" y="174"/>
                    <a:pt x="584" y="174"/>
                  </a:cubicBezTo>
                  <a:cubicBezTo>
                    <a:pt x="811" y="174"/>
                    <a:pt x="978" y="265"/>
                    <a:pt x="1035" y="265"/>
                  </a:cubicBezTo>
                  <a:cubicBezTo>
                    <a:pt x="1043" y="265"/>
                    <a:pt x="1049" y="263"/>
                    <a:pt x="1053" y="259"/>
                  </a:cubicBezTo>
                  <a:cubicBezTo>
                    <a:pt x="1069" y="243"/>
                    <a:pt x="1036" y="176"/>
                    <a:pt x="936" y="109"/>
                  </a:cubicBezTo>
                  <a:cubicBezTo>
                    <a:pt x="825" y="35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5963300" y="2234050"/>
              <a:ext cx="21325" cy="62675"/>
            </a:xfrm>
            <a:custGeom>
              <a:avLst/>
              <a:gdLst/>
              <a:ahLst/>
              <a:cxnLst/>
              <a:rect l="l" t="t" r="r" b="b"/>
              <a:pathLst>
                <a:path w="853" h="2507" extrusionOk="0">
                  <a:moveTo>
                    <a:pt x="801" y="0"/>
                  </a:moveTo>
                  <a:cubicBezTo>
                    <a:pt x="763" y="0"/>
                    <a:pt x="499" y="662"/>
                    <a:pt x="235" y="1471"/>
                  </a:cubicBezTo>
                  <a:cubicBezTo>
                    <a:pt x="184" y="1671"/>
                    <a:pt x="118" y="1872"/>
                    <a:pt x="51" y="2056"/>
                  </a:cubicBezTo>
                  <a:cubicBezTo>
                    <a:pt x="17" y="2156"/>
                    <a:pt x="1" y="2273"/>
                    <a:pt x="34" y="2373"/>
                  </a:cubicBezTo>
                  <a:cubicBezTo>
                    <a:pt x="51" y="2440"/>
                    <a:pt x="101" y="2473"/>
                    <a:pt x="168" y="2490"/>
                  </a:cubicBezTo>
                  <a:cubicBezTo>
                    <a:pt x="218" y="2507"/>
                    <a:pt x="251" y="2507"/>
                    <a:pt x="301" y="2507"/>
                  </a:cubicBezTo>
                  <a:cubicBezTo>
                    <a:pt x="452" y="2507"/>
                    <a:pt x="619" y="2507"/>
                    <a:pt x="769" y="2457"/>
                  </a:cubicBezTo>
                  <a:cubicBezTo>
                    <a:pt x="619" y="2407"/>
                    <a:pt x="452" y="2373"/>
                    <a:pt x="301" y="2373"/>
                  </a:cubicBezTo>
                  <a:cubicBezTo>
                    <a:pt x="235" y="2373"/>
                    <a:pt x="168" y="2356"/>
                    <a:pt x="168" y="2323"/>
                  </a:cubicBezTo>
                  <a:cubicBezTo>
                    <a:pt x="168" y="2256"/>
                    <a:pt x="184" y="2173"/>
                    <a:pt x="218" y="2106"/>
                  </a:cubicBezTo>
                  <a:cubicBezTo>
                    <a:pt x="268" y="1922"/>
                    <a:pt x="335" y="1722"/>
                    <a:pt x="402" y="1521"/>
                  </a:cubicBezTo>
                  <a:cubicBezTo>
                    <a:pt x="669" y="702"/>
                    <a:pt x="853" y="17"/>
                    <a:pt x="803" y="1"/>
                  </a:cubicBezTo>
                  <a:cubicBezTo>
                    <a:pt x="802" y="0"/>
                    <a:pt x="8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5971650" y="2301325"/>
              <a:ext cx="38475" cy="20675"/>
            </a:xfrm>
            <a:custGeom>
              <a:avLst/>
              <a:gdLst/>
              <a:ahLst/>
              <a:cxnLst/>
              <a:rect l="l" t="t" r="r" b="b"/>
              <a:pathLst>
                <a:path w="1539" h="827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1382" y="0"/>
                    <a:pt x="499" y="501"/>
                    <a:pt x="1" y="501"/>
                  </a:cubicBezTo>
                  <a:cubicBezTo>
                    <a:pt x="143" y="714"/>
                    <a:pt x="385" y="826"/>
                    <a:pt x="634" y="826"/>
                  </a:cubicBezTo>
                  <a:cubicBezTo>
                    <a:pt x="736" y="826"/>
                    <a:pt x="839" y="807"/>
                    <a:pt x="937" y="768"/>
                  </a:cubicBezTo>
                  <a:cubicBezTo>
                    <a:pt x="1538" y="518"/>
                    <a:pt x="1354" y="33"/>
                    <a:pt x="1354" y="33"/>
                  </a:cubicBezTo>
                  <a:cubicBezTo>
                    <a:pt x="1389" y="10"/>
                    <a:pt x="1404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5977100" y="2359775"/>
              <a:ext cx="67675" cy="35625"/>
            </a:xfrm>
            <a:custGeom>
              <a:avLst/>
              <a:gdLst/>
              <a:ahLst/>
              <a:cxnLst/>
              <a:rect l="l" t="t" r="r" b="b"/>
              <a:pathLst>
                <a:path w="2707" h="1425" extrusionOk="0">
                  <a:moveTo>
                    <a:pt x="2707" y="1"/>
                  </a:moveTo>
                  <a:lnTo>
                    <a:pt x="2707" y="1"/>
                  </a:lnTo>
                  <a:cubicBezTo>
                    <a:pt x="1922" y="552"/>
                    <a:pt x="969" y="870"/>
                    <a:pt x="0" y="920"/>
                  </a:cubicBezTo>
                  <a:lnTo>
                    <a:pt x="50" y="1421"/>
                  </a:lnTo>
                  <a:cubicBezTo>
                    <a:pt x="106" y="1423"/>
                    <a:pt x="160" y="1424"/>
                    <a:pt x="214" y="1424"/>
                  </a:cubicBezTo>
                  <a:cubicBezTo>
                    <a:pt x="2137" y="1424"/>
                    <a:pt x="2707" y="1"/>
                    <a:pt x="27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5896475" y="2076900"/>
              <a:ext cx="301675" cy="294175"/>
            </a:xfrm>
            <a:custGeom>
              <a:avLst/>
              <a:gdLst/>
              <a:ahLst/>
              <a:cxnLst/>
              <a:rect l="l" t="t" r="r" b="b"/>
              <a:pathLst>
                <a:path w="12067" h="11767" extrusionOk="0">
                  <a:moveTo>
                    <a:pt x="12047" y="6203"/>
                  </a:moveTo>
                  <a:lnTo>
                    <a:pt x="12058" y="6448"/>
                  </a:lnTo>
                  <a:lnTo>
                    <a:pt x="12058" y="6448"/>
                  </a:lnTo>
                  <a:cubicBezTo>
                    <a:pt x="12055" y="6292"/>
                    <a:pt x="12047" y="6203"/>
                    <a:pt x="12047" y="6203"/>
                  </a:cubicBezTo>
                  <a:close/>
                  <a:moveTo>
                    <a:pt x="5395" y="0"/>
                  </a:moveTo>
                  <a:cubicBezTo>
                    <a:pt x="4583" y="0"/>
                    <a:pt x="3470" y="218"/>
                    <a:pt x="2039" y="1708"/>
                  </a:cubicBezTo>
                  <a:cubicBezTo>
                    <a:pt x="0" y="3814"/>
                    <a:pt x="1120" y="6086"/>
                    <a:pt x="1120" y="6086"/>
                  </a:cubicBezTo>
                  <a:lnTo>
                    <a:pt x="1454" y="5769"/>
                  </a:lnTo>
                  <a:lnTo>
                    <a:pt x="4445" y="5000"/>
                  </a:lnTo>
                  <a:cubicBezTo>
                    <a:pt x="4211" y="4198"/>
                    <a:pt x="4562" y="3195"/>
                    <a:pt x="4762" y="2728"/>
                  </a:cubicBezTo>
                  <a:lnTo>
                    <a:pt x="4779" y="2711"/>
                  </a:lnTo>
                  <a:cubicBezTo>
                    <a:pt x="5364" y="5769"/>
                    <a:pt x="8739" y="6086"/>
                    <a:pt x="8739" y="6086"/>
                  </a:cubicBezTo>
                  <a:lnTo>
                    <a:pt x="8472" y="11767"/>
                  </a:lnTo>
                  <a:cubicBezTo>
                    <a:pt x="11819" y="11053"/>
                    <a:pt x="12067" y="7627"/>
                    <a:pt x="12060" y="6537"/>
                  </a:cubicBezTo>
                  <a:lnTo>
                    <a:pt x="12060" y="6537"/>
                  </a:lnTo>
                  <a:cubicBezTo>
                    <a:pt x="12061" y="6549"/>
                    <a:pt x="12063" y="6560"/>
                    <a:pt x="12064" y="6571"/>
                  </a:cubicBezTo>
                  <a:lnTo>
                    <a:pt x="12058" y="6448"/>
                  </a:lnTo>
                  <a:lnTo>
                    <a:pt x="12058" y="6448"/>
                  </a:lnTo>
                  <a:cubicBezTo>
                    <a:pt x="12059" y="6476"/>
                    <a:pt x="12059" y="6505"/>
                    <a:pt x="12060" y="6537"/>
                  </a:cubicBezTo>
                  <a:lnTo>
                    <a:pt x="12060" y="6537"/>
                  </a:lnTo>
                  <a:cubicBezTo>
                    <a:pt x="12008" y="6139"/>
                    <a:pt x="11912" y="5328"/>
                    <a:pt x="11847" y="5100"/>
                  </a:cubicBezTo>
                  <a:cubicBezTo>
                    <a:pt x="10727" y="840"/>
                    <a:pt x="6985" y="38"/>
                    <a:pt x="6249" y="38"/>
                  </a:cubicBezTo>
                  <a:cubicBezTo>
                    <a:pt x="6015" y="38"/>
                    <a:pt x="5731" y="0"/>
                    <a:pt x="5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6185675" y="2198775"/>
              <a:ext cx="91775" cy="98975"/>
            </a:xfrm>
            <a:custGeom>
              <a:avLst/>
              <a:gdLst/>
              <a:ahLst/>
              <a:cxnLst/>
              <a:rect l="l" t="t" r="r" b="b"/>
              <a:pathLst>
                <a:path w="3671" h="3959" extrusionOk="0">
                  <a:moveTo>
                    <a:pt x="1601" y="0"/>
                  </a:moveTo>
                  <a:cubicBezTo>
                    <a:pt x="1467" y="0"/>
                    <a:pt x="1332" y="14"/>
                    <a:pt x="1198" y="41"/>
                  </a:cubicBezTo>
                  <a:cubicBezTo>
                    <a:pt x="770" y="164"/>
                    <a:pt x="398" y="565"/>
                    <a:pt x="376" y="1004"/>
                  </a:cubicBezTo>
                  <a:lnTo>
                    <a:pt x="376" y="1004"/>
                  </a:lnTo>
                  <a:cubicBezTo>
                    <a:pt x="15" y="1700"/>
                    <a:pt x="0" y="2546"/>
                    <a:pt x="379" y="3266"/>
                  </a:cubicBezTo>
                  <a:cubicBezTo>
                    <a:pt x="529" y="3550"/>
                    <a:pt x="763" y="3784"/>
                    <a:pt x="1064" y="3901"/>
                  </a:cubicBezTo>
                  <a:cubicBezTo>
                    <a:pt x="1179" y="3939"/>
                    <a:pt x="1300" y="3958"/>
                    <a:pt x="1420" y="3958"/>
                  </a:cubicBezTo>
                  <a:cubicBezTo>
                    <a:pt x="1667" y="3958"/>
                    <a:pt x="1915" y="3880"/>
                    <a:pt x="2117" y="3734"/>
                  </a:cubicBezTo>
                  <a:cubicBezTo>
                    <a:pt x="2434" y="3534"/>
                    <a:pt x="2701" y="3266"/>
                    <a:pt x="2919" y="2965"/>
                  </a:cubicBezTo>
                  <a:cubicBezTo>
                    <a:pt x="3286" y="2498"/>
                    <a:pt x="3671" y="1946"/>
                    <a:pt x="3554" y="1345"/>
                  </a:cubicBezTo>
                  <a:cubicBezTo>
                    <a:pt x="3470" y="860"/>
                    <a:pt x="3052" y="493"/>
                    <a:pt x="2618" y="275"/>
                  </a:cubicBezTo>
                  <a:cubicBezTo>
                    <a:pt x="2303" y="94"/>
                    <a:pt x="1954" y="0"/>
                    <a:pt x="1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5901475" y="2104125"/>
              <a:ext cx="109900" cy="115750"/>
            </a:xfrm>
            <a:custGeom>
              <a:avLst/>
              <a:gdLst/>
              <a:ahLst/>
              <a:cxnLst/>
              <a:rect l="l" t="t" r="r" b="b"/>
              <a:pathLst>
                <a:path w="4396" h="4630" extrusionOk="0">
                  <a:moveTo>
                    <a:pt x="4146" y="1"/>
                  </a:moveTo>
                  <a:cubicBezTo>
                    <a:pt x="3968" y="1"/>
                    <a:pt x="3696" y="27"/>
                    <a:pt x="3359" y="118"/>
                  </a:cubicBezTo>
                  <a:cubicBezTo>
                    <a:pt x="1705" y="553"/>
                    <a:pt x="435" y="1906"/>
                    <a:pt x="118" y="3594"/>
                  </a:cubicBezTo>
                  <a:cubicBezTo>
                    <a:pt x="1" y="4228"/>
                    <a:pt x="68" y="4629"/>
                    <a:pt x="118" y="4629"/>
                  </a:cubicBezTo>
                  <a:cubicBezTo>
                    <a:pt x="168" y="4629"/>
                    <a:pt x="185" y="4245"/>
                    <a:pt x="352" y="3660"/>
                  </a:cubicBezTo>
                  <a:cubicBezTo>
                    <a:pt x="786" y="2123"/>
                    <a:pt x="1939" y="887"/>
                    <a:pt x="3443" y="352"/>
                  </a:cubicBezTo>
                  <a:cubicBezTo>
                    <a:pt x="4011" y="135"/>
                    <a:pt x="4395" y="85"/>
                    <a:pt x="4378" y="35"/>
                  </a:cubicBezTo>
                  <a:cubicBezTo>
                    <a:pt x="4378" y="19"/>
                    <a:pt x="4295" y="1"/>
                    <a:pt x="4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6127475" y="2252000"/>
              <a:ext cx="43875" cy="45125"/>
            </a:xfrm>
            <a:custGeom>
              <a:avLst/>
              <a:gdLst/>
              <a:ahLst/>
              <a:cxnLst/>
              <a:rect l="l" t="t" r="r" b="b"/>
              <a:pathLst>
                <a:path w="1755" h="1805" extrusionOk="0">
                  <a:moveTo>
                    <a:pt x="918" y="0"/>
                  </a:moveTo>
                  <a:cubicBezTo>
                    <a:pt x="907" y="0"/>
                    <a:pt x="896" y="1"/>
                    <a:pt x="886" y="1"/>
                  </a:cubicBezTo>
                  <a:cubicBezTo>
                    <a:pt x="535" y="68"/>
                    <a:pt x="251" y="318"/>
                    <a:pt x="151" y="636"/>
                  </a:cubicBezTo>
                  <a:cubicBezTo>
                    <a:pt x="34" y="970"/>
                    <a:pt x="0" y="1304"/>
                    <a:pt x="34" y="1655"/>
                  </a:cubicBezTo>
                  <a:lnTo>
                    <a:pt x="67" y="1689"/>
                  </a:lnTo>
                  <a:cubicBezTo>
                    <a:pt x="238" y="1766"/>
                    <a:pt x="419" y="1804"/>
                    <a:pt x="600" y="1804"/>
                  </a:cubicBezTo>
                  <a:cubicBezTo>
                    <a:pt x="808" y="1804"/>
                    <a:pt x="1015" y="1754"/>
                    <a:pt x="1203" y="1655"/>
                  </a:cubicBezTo>
                  <a:cubicBezTo>
                    <a:pt x="1554" y="1471"/>
                    <a:pt x="1755" y="1087"/>
                    <a:pt x="1704" y="686"/>
                  </a:cubicBezTo>
                  <a:cubicBezTo>
                    <a:pt x="1639" y="296"/>
                    <a:pt x="1305" y="0"/>
                    <a:pt x="91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143350" y="2260275"/>
              <a:ext cx="16725" cy="29325"/>
            </a:xfrm>
            <a:custGeom>
              <a:avLst/>
              <a:gdLst/>
              <a:ahLst/>
              <a:cxnLst/>
              <a:rect l="l" t="t" r="r" b="b"/>
              <a:pathLst>
                <a:path w="669" h="1173" extrusionOk="0">
                  <a:moveTo>
                    <a:pt x="71" y="0"/>
                  </a:moveTo>
                  <a:cubicBezTo>
                    <a:pt x="42" y="0"/>
                    <a:pt x="23" y="8"/>
                    <a:pt x="17" y="21"/>
                  </a:cubicBezTo>
                  <a:cubicBezTo>
                    <a:pt x="17" y="38"/>
                    <a:pt x="100" y="71"/>
                    <a:pt x="201" y="171"/>
                  </a:cubicBezTo>
                  <a:cubicBezTo>
                    <a:pt x="468" y="388"/>
                    <a:pt x="451" y="806"/>
                    <a:pt x="184" y="1023"/>
                  </a:cubicBezTo>
                  <a:cubicBezTo>
                    <a:pt x="84" y="1107"/>
                    <a:pt x="0" y="1140"/>
                    <a:pt x="0" y="1157"/>
                  </a:cubicBezTo>
                  <a:cubicBezTo>
                    <a:pt x="0" y="1165"/>
                    <a:pt x="20" y="1172"/>
                    <a:pt x="56" y="1172"/>
                  </a:cubicBezTo>
                  <a:cubicBezTo>
                    <a:pt x="100" y="1172"/>
                    <a:pt x="168" y="1161"/>
                    <a:pt x="251" y="1124"/>
                  </a:cubicBezTo>
                  <a:cubicBezTo>
                    <a:pt x="652" y="890"/>
                    <a:pt x="668" y="305"/>
                    <a:pt x="267" y="71"/>
                  </a:cubicBezTo>
                  <a:cubicBezTo>
                    <a:pt x="186" y="20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5986275" y="2197950"/>
              <a:ext cx="91925" cy="83925"/>
            </a:xfrm>
            <a:custGeom>
              <a:avLst/>
              <a:gdLst/>
              <a:ahLst/>
              <a:cxnLst/>
              <a:rect l="l" t="t" r="r" b="b"/>
              <a:pathLst>
                <a:path w="3677" h="3357" extrusionOk="0">
                  <a:moveTo>
                    <a:pt x="1647" y="1"/>
                  </a:moveTo>
                  <a:cubicBezTo>
                    <a:pt x="1276" y="1"/>
                    <a:pt x="910" y="123"/>
                    <a:pt x="619" y="358"/>
                  </a:cubicBezTo>
                  <a:cubicBezTo>
                    <a:pt x="318" y="592"/>
                    <a:pt x="118" y="910"/>
                    <a:pt x="34" y="1277"/>
                  </a:cubicBezTo>
                  <a:cubicBezTo>
                    <a:pt x="17" y="1378"/>
                    <a:pt x="1" y="1478"/>
                    <a:pt x="1" y="1578"/>
                  </a:cubicBezTo>
                  <a:cubicBezTo>
                    <a:pt x="1" y="1645"/>
                    <a:pt x="17" y="1678"/>
                    <a:pt x="17" y="1678"/>
                  </a:cubicBezTo>
                  <a:cubicBezTo>
                    <a:pt x="34" y="1678"/>
                    <a:pt x="34" y="1528"/>
                    <a:pt x="101" y="1294"/>
                  </a:cubicBezTo>
                  <a:cubicBezTo>
                    <a:pt x="201" y="960"/>
                    <a:pt x="402" y="659"/>
                    <a:pt x="686" y="459"/>
                  </a:cubicBezTo>
                  <a:cubicBezTo>
                    <a:pt x="967" y="248"/>
                    <a:pt x="1283" y="152"/>
                    <a:pt x="1591" y="152"/>
                  </a:cubicBezTo>
                  <a:cubicBezTo>
                    <a:pt x="2382" y="152"/>
                    <a:pt x="3125" y="777"/>
                    <a:pt x="3125" y="1678"/>
                  </a:cubicBezTo>
                  <a:cubicBezTo>
                    <a:pt x="3125" y="2580"/>
                    <a:pt x="2382" y="3204"/>
                    <a:pt x="1591" y="3204"/>
                  </a:cubicBezTo>
                  <a:cubicBezTo>
                    <a:pt x="1283" y="3204"/>
                    <a:pt x="967" y="3109"/>
                    <a:pt x="686" y="2898"/>
                  </a:cubicBezTo>
                  <a:cubicBezTo>
                    <a:pt x="402" y="2698"/>
                    <a:pt x="201" y="2397"/>
                    <a:pt x="101" y="2063"/>
                  </a:cubicBezTo>
                  <a:cubicBezTo>
                    <a:pt x="34" y="1829"/>
                    <a:pt x="34" y="1678"/>
                    <a:pt x="17" y="1678"/>
                  </a:cubicBezTo>
                  <a:cubicBezTo>
                    <a:pt x="17" y="1678"/>
                    <a:pt x="1" y="1712"/>
                    <a:pt x="1" y="1779"/>
                  </a:cubicBezTo>
                  <a:cubicBezTo>
                    <a:pt x="1" y="1879"/>
                    <a:pt x="17" y="1979"/>
                    <a:pt x="34" y="2079"/>
                  </a:cubicBezTo>
                  <a:cubicBezTo>
                    <a:pt x="118" y="2447"/>
                    <a:pt x="318" y="2765"/>
                    <a:pt x="619" y="2998"/>
                  </a:cubicBezTo>
                  <a:cubicBezTo>
                    <a:pt x="910" y="3234"/>
                    <a:pt x="1276" y="3356"/>
                    <a:pt x="1647" y="3356"/>
                  </a:cubicBezTo>
                  <a:cubicBezTo>
                    <a:pt x="1829" y="3356"/>
                    <a:pt x="2013" y="3326"/>
                    <a:pt x="2189" y="3266"/>
                  </a:cubicBezTo>
                  <a:cubicBezTo>
                    <a:pt x="3677" y="2731"/>
                    <a:pt x="3677" y="626"/>
                    <a:pt x="2189" y="91"/>
                  </a:cubicBezTo>
                  <a:cubicBezTo>
                    <a:pt x="2013" y="31"/>
                    <a:pt x="1829" y="1"/>
                    <a:pt x="1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5893975" y="2197950"/>
              <a:ext cx="91900" cy="83925"/>
            </a:xfrm>
            <a:custGeom>
              <a:avLst/>
              <a:gdLst/>
              <a:ahLst/>
              <a:cxnLst/>
              <a:rect l="l" t="t" r="r" b="b"/>
              <a:pathLst>
                <a:path w="3676" h="3357" extrusionOk="0">
                  <a:moveTo>
                    <a:pt x="1646" y="1"/>
                  </a:moveTo>
                  <a:cubicBezTo>
                    <a:pt x="1275" y="1"/>
                    <a:pt x="909" y="123"/>
                    <a:pt x="618" y="358"/>
                  </a:cubicBezTo>
                  <a:cubicBezTo>
                    <a:pt x="318" y="592"/>
                    <a:pt x="117" y="910"/>
                    <a:pt x="33" y="1277"/>
                  </a:cubicBezTo>
                  <a:cubicBezTo>
                    <a:pt x="17" y="1378"/>
                    <a:pt x="0" y="1478"/>
                    <a:pt x="0" y="1578"/>
                  </a:cubicBezTo>
                  <a:cubicBezTo>
                    <a:pt x="0" y="1645"/>
                    <a:pt x="17" y="1678"/>
                    <a:pt x="17" y="1678"/>
                  </a:cubicBezTo>
                  <a:cubicBezTo>
                    <a:pt x="33" y="1678"/>
                    <a:pt x="33" y="1528"/>
                    <a:pt x="100" y="1294"/>
                  </a:cubicBezTo>
                  <a:cubicBezTo>
                    <a:pt x="201" y="960"/>
                    <a:pt x="401" y="659"/>
                    <a:pt x="685" y="459"/>
                  </a:cubicBezTo>
                  <a:cubicBezTo>
                    <a:pt x="967" y="248"/>
                    <a:pt x="1282" y="152"/>
                    <a:pt x="1591" y="152"/>
                  </a:cubicBezTo>
                  <a:cubicBezTo>
                    <a:pt x="2381" y="152"/>
                    <a:pt x="3125" y="777"/>
                    <a:pt x="3125" y="1678"/>
                  </a:cubicBezTo>
                  <a:cubicBezTo>
                    <a:pt x="3125" y="2580"/>
                    <a:pt x="2381" y="3204"/>
                    <a:pt x="1591" y="3204"/>
                  </a:cubicBezTo>
                  <a:cubicBezTo>
                    <a:pt x="1282" y="3204"/>
                    <a:pt x="967" y="3109"/>
                    <a:pt x="685" y="2898"/>
                  </a:cubicBezTo>
                  <a:cubicBezTo>
                    <a:pt x="401" y="2698"/>
                    <a:pt x="201" y="2397"/>
                    <a:pt x="100" y="2063"/>
                  </a:cubicBezTo>
                  <a:cubicBezTo>
                    <a:pt x="33" y="1829"/>
                    <a:pt x="33" y="1678"/>
                    <a:pt x="17" y="1678"/>
                  </a:cubicBezTo>
                  <a:cubicBezTo>
                    <a:pt x="17" y="1678"/>
                    <a:pt x="0" y="1712"/>
                    <a:pt x="0" y="1779"/>
                  </a:cubicBezTo>
                  <a:cubicBezTo>
                    <a:pt x="0" y="1879"/>
                    <a:pt x="17" y="1979"/>
                    <a:pt x="33" y="2079"/>
                  </a:cubicBezTo>
                  <a:cubicBezTo>
                    <a:pt x="117" y="2447"/>
                    <a:pt x="318" y="2765"/>
                    <a:pt x="618" y="2998"/>
                  </a:cubicBezTo>
                  <a:cubicBezTo>
                    <a:pt x="909" y="3234"/>
                    <a:pt x="1275" y="3356"/>
                    <a:pt x="1646" y="3356"/>
                  </a:cubicBezTo>
                  <a:cubicBezTo>
                    <a:pt x="1829" y="3356"/>
                    <a:pt x="2012" y="3326"/>
                    <a:pt x="2189" y="3266"/>
                  </a:cubicBezTo>
                  <a:cubicBezTo>
                    <a:pt x="3676" y="2731"/>
                    <a:pt x="3676" y="626"/>
                    <a:pt x="2189" y="91"/>
                  </a:cubicBezTo>
                  <a:cubicBezTo>
                    <a:pt x="2012" y="31"/>
                    <a:pt x="1829" y="1"/>
                    <a:pt x="1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5974575" y="2239075"/>
              <a:ext cx="14650" cy="4200"/>
            </a:xfrm>
            <a:custGeom>
              <a:avLst/>
              <a:gdLst/>
              <a:ahLst/>
              <a:cxnLst/>
              <a:rect l="l" t="t" r="r" b="b"/>
              <a:pathLst>
                <a:path w="586" h="168" extrusionOk="0">
                  <a:moveTo>
                    <a:pt x="285" y="0"/>
                  </a:moveTo>
                  <a:cubicBezTo>
                    <a:pt x="134" y="0"/>
                    <a:pt x="1" y="33"/>
                    <a:pt x="1" y="84"/>
                  </a:cubicBezTo>
                  <a:cubicBezTo>
                    <a:pt x="1" y="134"/>
                    <a:pt x="134" y="167"/>
                    <a:pt x="285" y="167"/>
                  </a:cubicBezTo>
                  <a:cubicBezTo>
                    <a:pt x="452" y="167"/>
                    <a:pt x="586" y="134"/>
                    <a:pt x="586" y="84"/>
                  </a:cubicBezTo>
                  <a:cubicBezTo>
                    <a:pt x="586" y="33"/>
                    <a:pt x="452" y="0"/>
                    <a:pt x="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6065225" y="2247900"/>
              <a:ext cx="71450" cy="14775"/>
            </a:xfrm>
            <a:custGeom>
              <a:avLst/>
              <a:gdLst/>
              <a:ahLst/>
              <a:cxnLst/>
              <a:rect l="l" t="t" r="r" b="b"/>
              <a:pathLst>
                <a:path w="2858" h="591" extrusionOk="0">
                  <a:moveTo>
                    <a:pt x="79" y="0"/>
                  </a:moveTo>
                  <a:cubicBezTo>
                    <a:pt x="31" y="0"/>
                    <a:pt x="4" y="5"/>
                    <a:pt x="1" y="15"/>
                  </a:cubicBezTo>
                  <a:cubicBezTo>
                    <a:pt x="1" y="65"/>
                    <a:pt x="619" y="232"/>
                    <a:pt x="1404" y="382"/>
                  </a:cubicBezTo>
                  <a:cubicBezTo>
                    <a:pt x="2074" y="510"/>
                    <a:pt x="2646" y="590"/>
                    <a:pt x="2800" y="590"/>
                  </a:cubicBezTo>
                  <a:cubicBezTo>
                    <a:pt x="2827" y="590"/>
                    <a:pt x="2841" y="588"/>
                    <a:pt x="2841" y="583"/>
                  </a:cubicBezTo>
                  <a:cubicBezTo>
                    <a:pt x="2858" y="533"/>
                    <a:pt x="2223" y="366"/>
                    <a:pt x="1438" y="215"/>
                  </a:cubicBezTo>
                  <a:cubicBezTo>
                    <a:pt x="819" y="81"/>
                    <a:pt x="275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5833825" y="3063200"/>
              <a:ext cx="564350" cy="1370125"/>
            </a:xfrm>
            <a:custGeom>
              <a:avLst/>
              <a:gdLst/>
              <a:ahLst/>
              <a:cxnLst/>
              <a:rect l="l" t="t" r="r" b="b"/>
              <a:pathLst>
                <a:path w="22574" h="54805" extrusionOk="0">
                  <a:moveTo>
                    <a:pt x="16007" y="1"/>
                  </a:moveTo>
                  <a:lnTo>
                    <a:pt x="0" y="602"/>
                  </a:lnTo>
                  <a:lnTo>
                    <a:pt x="2556" y="54621"/>
                  </a:lnTo>
                  <a:lnTo>
                    <a:pt x="10760" y="54805"/>
                  </a:lnTo>
                  <a:lnTo>
                    <a:pt x="8638" y="8105"/>
                  </a:lnTo>
                  <a:lnTo>
                    <a:pt x="14186" y="54604"/>
                  </a:lnTo>
                  <a:lnTo>
                    <a:pt x="22573" y="54805"/>
                  </a:lnTo>
                  <a:lnTo>
                    <a:pt x="160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5931975" y="3082425"/>
              <a:ext cx="63925" cy="1348400"/>
            </a:xfrm>
            <a:custGeom>
              <a:avLst/>
              <a:gdLst/>
              <a:ahLst/>
              <a:cxnLst/>
              <a:rect l="l" t="t" r="r" b="b"/>
              <a:pathLst>
                <a:path w="2557" h="5393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502" y="12081"/>
                    <a:pt x="1187" y="26968"/>
                  </a:cubicBezTo>
                  <a:cubicBezTo>
                    <a:pt x="1872" y="41872"/>
                    <a:pt x="2457" y="53936"/>
                    <a:pt x="2507" y="53936"/>
                  </a:cubicBezTo>
                  <a:cubicBezTo>
                    <a:pt x="2557" y="53936"/>
                    <a:pt x="2039" y="41855"/>
                    <a:pt x="1354" y="26968"/>
                  </a:cubicBezTo>
                  <a:cubicBezTo>
                    <a:pt x="686" y="12064"/>
                    <a:pt x="84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6139175" y="3110000"/>
              <a:ext cx="162500" cy="1309975"/>
            </a:xfrm>
            <a:custGeom>
              <a:avLst/>
              <a:gdLst/>
              <a:ahLst/>
              <a:cxnLst/>
              <a:rect l="l" t="t" r="r" b="b"/>
              <a:pathLst>
                <a:path w="6500" h="52399" extrusionOk="0">
                  <a:moveTo>
                    <a:pt x="50" y="0"/>
                  </a:moveTo>
                  <a:cubicBezTo>
                    <a:pt x="0" y="0"/>
                    <a:pt x="1387" y="11746"/>
                    <a:pt x="3158" y="26216"/>
                  </a:cubicBezTo>
                  <a:cubicBezTo>
                    <a:pt x="4928" y="40675"/>
                    <a:pt x="6397" y="52398"/>
                    <a:pt x="6449" y="52398"/>
                  </a:cubicBezTo>
                  <a:cubicBezTo>
                    <a:pt x="6449" y="52398"/>
                    <a:pt x="6449" y="52398"/>
                    <a:pt x="6450" y="52398"/>
                  </a:cubicBezTo>
                  <a:cubicBezTo>
                    <a:pt x="6500" y="52398"/>
                    <a:pt x="5113" y="40669"/>
                    <a:pt x="3342" y="26199"/>
                  </a:cubicBezTo>
                  <a:cubicBezTo>
                    <a:pt x="1571" y="11713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5683025" y="2421600"/>
              <a:ext cx="708450" cy="660850"/>
            </a:xfrm>
            <a:custGeom>
              <a:avLst/>
              <a:gdLst/>
              <a:ahLst/>
              <a:cxnLst/>
              <a:rect l="l" t="t" r="r" b="b"/>
              <a:pathLst>
                <a:path w="28338" h="26434" extrusionOk="0">
                  <a:moveTo>
                    <a:pt x="11663" y="1"/>
                  </a:moveTo>
                  <a:lnTo>
                    <a:pt x="11663" y="519"/>
                  </a:lnTo>
                  <a:cubicBezTo>
                    <a:pt x="10293" y="702"/>
                    <a:pt x="8956" y="1103"/>
                    <a:pt x="7720" y="1705"/>
                  </a:cubicBezTo>
                  <a:lnTo>
                    <a:pt x="0" y="4829"/>
                  </a:lnTo>
                  <a:lnTo>
                    <a:pt x="2473" y="11647"/>
                  </a:lnTo>
                  <a:lnTo>
                    <a:pt x="7703" y="9892"/>
                  </a:lnTo>
                  <a:lnTo>
                    <a:pt x="7703" y="9892"/>
                  </a:lnTo>
                  <a:cubicBezTo>
                    <a:pt x="7669" y="9976"/>
                    <a:pt x="7636" y="10076"/>
                    <a:pt x="7603" y="10176"/>
                  </a:cubicBezTo>
                  <a:cubicBezTo>
                    <a:pt x="7402" y="10945"/>
                    <a:pt x="7469" y="11780"/>
                    <a:pt x="7803" y="12499"/>
                  </a:cubicBezTo>
                  <a:cubicBezTo>
                    <a:pt x="7970" y="12850"/>
                    <a:pt x="8187" y="13167"/>
                    <a:pt x="8455" y="13434"/>
                  </a:cubicBezTo>
                  <a:lnTo>
                    <a:pt x="8355" y="18931"/>
                  </a:lnTo>
                  <a:lnTo>
                    <a:pt x="6032" y="26266"/>
                  </a:lnTo>
                  <a:lnTo>
                    <a:pt x="22039" y="26434"/>
                  </a:lnTo>
                  <a:lnTo>
                    <a:pt x="22039" y="26434"/>
                  </a:lnTo>
                  <a:lnTo>
                    <a:pt x="20218" y="18514"/>
                  </a:lnTo>
                  <a:lnTo>
                    <a:pt x="21053" y="10677"/>
                  </a:lnTo>
                  <a:lnTo>
                    <a:pt x="24127" y="13685"/>
                  </a:lnTo>
                  <a:lnTo>
                    <a:pt x="28338" y="8422"/>
                  </a:lnTo>
                  <a:lnTo>
                    <a:pt x="23175" y="3225"/>
                  </a:lnTo>
                  <a:cubicBezTo>
                    <a:pt x="22189" y="2189"/>
                    <a:pt x="20953" y="1387"/>
                    <a:pt x="19599" y="920"/>
                  </a:cubicBezTo>
                  <a:cubicBezTo>
                    <a:pt x="18948" y="669"/>
                    <a:pt x="18263" y="535"/>
                    <a:pt x="17561" y="502"/>
                  </a:cubicBezTo>
                  <a:lnTo>
                    <a:pt x="17561" y="84"/>
                  </a:lnTo>
                  <a:lnTo>
                    <a:pt x="15289" y="134"/>
                  </a:lnTo>
                  <a:cubicBezTo>
                    <a:pt x="15289" y="134"/>
                    <a:pt x="15188" y="485"/>
                    <a:pt x="15055" y="886"/>
                  </a:cubicBezTo>
                  <a:cubicBezTo>
                    <a:pt x="14938" y="1204"/>
                    <a:pt x="14871" y="1872"/>
                    <a:pt x="14737" y="1872"/>
                  </a:cubicBezTo>
                  <a:cubicBezTo>
                    <a:pt x="14570" y="1872"/>
                    <a:pt x="14353" y="1204"/>
                    <a:pt x="14136" y="886"/>
                  </a:cubicBezTo>
                  <a:cubicBezTo>
                    <a:pt x="13935" y="469"/>
                    <a:pt x="13751" y="101"/>
                    <a:pt x="13751" y="101"/>
                  </a:cubicBezTo>
                  <a:lnTo>
                    <a:pt x="1166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5972075" y="2426200"/>
              <a:ext cx="53500" cy="36950"/>
            </a:xfrm>
            <a:custGeom>
              <a:avLst/>
              <a:gdLst/>
              <a:ahLst/>
              <a:cxnLst/>
              <a:rect l="l" t="t" r="r" b="b"/>
              <a:pathLst>
                <a:path w="2140" h="1478" extrusionOk="0">
                  <a:moveTo>
                    <a:pt x="2139" y="0"/>
                  </a:moveTo>
                  <a:lnTo>
                    <a:pt x="2139" y="0"/>
                  </a:lnTo>
                  <a:cubicBezTo>
                    <a:pt x="2039" y="134"/>
                    <a:pt x="1955" y="285"/>
                    <a:pt x="1905" y="435"/>
                  </a:cubicBezTo>
                  <a:cubicBezTo>
                    <a:pt x="1839" y="602"/>
                    <a:pt x="1772" y="769"/>
                    <a:pt x="1705" y="936"/>
                  </a:cubicBezTo>
                  <a:cubicBezTo>
                    <a:pt x="1648" y="1077"/>
                    <a:pt x="1592" y="1313"/>
                    <a:pt x="1506" y="1313"/>
                  </a:cubicBezTo>
                  <a:cubicBezTo>
                    <a:pt x="1490" y="1313"/>
                    <a:pt x="1472" y="1305"/>
                    <a:pt x="1454" y="1287"/>
                  </a:cubicBezTo>
                  <a:cubicBezTo>
                    <a:pt x="729" y="814"/>
                    <a:pt x="108" y="431"/>
                    <a:pt x="26" y="431"/>
                  </a:cubicBezTo>
                  <a:cubicBezTo>
                    <a:pt x="21" y="431"/>
                    <a:pt x="18" y="432"/>
                    <a:pt x="17" y="435"/>
                  </a:cubicBezTo>
                  <a:cubicBezTo>
                    <a:pt x="1" y="468"/>
                    <a:pt x="585" y="919"/>
                    <a:pt x="1371" y="1437"/>
                  </a:cubicBezTo>
                  <a:cubicBezTo>
                    <a:pt x="1407" y="1465"/>
                    <a:pt x="1454" y="1477"/>
                    <a:pt x="1500" y="1477"/>
                  </a:cubicBezTo>
                  <a:cubicBezTo>
                    <a:pt x="1538" y="1477"/>
                    <a:pt x="1575" y="1469"/>
                    <a:pt x="1605" y="1454"/>
                  </a:cubicBezTo>
                  <a:cubicBezTo>
                    <a:pt x="1671" y="1421"/>
                    <a:pt x="1722" y="1354"/>
                    <a:pt x="1755" y="1287"/>
                  </a:cubicBezTo>
                  <a:cubicBezTo>
                    <a:pt x="1805" y="1170"/>
                    <a:pt x="1822" y="1087"/>
                    <a:pt x="1855" y="986"/>
                  </a:cubicBezTo>
                  <a:cubicBezTo>
                    <a:pt x="1922" y="819"/>
                    <a:pt x="1972" y="652"/>
                    <a:pt x="2022" y="485"/>
                  </a:cubicBezTo>
                  <a:cubicBezTo>
                    <a:pt x="2089" y="318"/>
                    <a:pt x="2123" y="168"/>
                    <a:pt x="2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6066900" y="2432025"/>
              <a:ext cx="61000" cy="43075"/>
            </a:xfrm>
            <a:custGeom>
              <a:avLst/>
              <a:gdLst/>
              <a:ahLst/>
              <a:cxnLst/>
              <a:rect l="l" t="t" r="r" b="b"/>
              <a:pathLst>
                <a:path w="2440" h="1723" extrusionOk="0">
                  <a:moveTo>
                    <a:pt x="37" y="0"/>
                  </a:moveTo>
                  <a:cubicBezTo>
                    <a:pt x="36" y="0"/>
                    <a:pt x="35" y="1"/>
                    <a:pt x="34" y="1"/>
                  </a:cubicBezTo>
                  <a:cubicBezTo>
                    <a:pt x="0" y="1"/>
                    <a:pt x="201" y="787"/>
                    <a:pt x="786" y="1639"/>
                  </a:cubicBezTo>
                  <a:lnTo>
                    <a:pt x="836" y="1722"/>
                  </a:lnTo>
                  <a:lnTo>
                    <a:pt x="903" y="1672"/>
                  </a:lnTo>
                  <a:cubicBezTo>
                    <a:pt x="953" y="1639"/>
                    <a:pt x="986" y="1605"/>
                    <a:pt x="1020" y="1589"/>
                  </a:cubicBezTo>
                  <a:cubicBezTo>
                    <a:pt x="1922" y="954"/>
                    <a:pt x="2440" y="219"/>
                    <a:pt x="2390" y="185"/>
                  </a:cubicBezTo>
                  <a:cubicBezTo>
                    <a:pt x="2389" y="184"/>
                    <a:pt x="2388" y="184"/>
                    <a:pt x="2386" y="184"/>
                  </a:cubicBezTo>
                  <a:cubicBezTo>
                    <a:pt x="2329" y="184"/>
                    <a:pt x="1767" y="835"/>
                    <a:pt x="919" y="1438"/>
                  </a:cubicBezTo>
                  <a:lnTo>
                    <a:pt x="878" y="1468"/>
                  </a:lnTo>
                  <a:lnTo>
                    <a:pt x="878" y="1468"/>
                  </a:lnTo>
                  <a:cubicBezTo>
                    <a:pt x="360" y="686"/>
                    <a:pt x="94" y="0"/>
                    <a:pt x="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6033475" y="2468400"/>
              <a:ext cx="19250" cy="612375"/>
            </a:xfrm>
            <a:custGeom>
              <a:avLst/>
              <a:gdLst/>
              <a:ahLst/>
              <a:cxnLst/>
              <a:rect l="l" t="t" r="r" b="b"/>
              <a:pathLst>
                <a:path w="770" h="24495" extrusionOk="0">
                  <a:moveTo>
                    <a:pt x="719" y="0"/>
                  </a:moveTo>
                  <a:cubicBezTo>
                    <a:pt x="702" y="84"/>
                    <a:pt x="702" y="167"/>
                    <a:pt x="702" y="251"/>
                  </a:cubicBezTo>
                  <a:cubicBezTo>
                    <a:pt x="702" y="434"/>
                    <a:pt x="686" y="668"/>
                    <a:pt x="686" y="969"/>
                  </a:cubicBezTo>
                  <a:cubicBezTo>
                    <a:pt x="669" y="1604"/>
                    <a:pt x="652" y="2490"/>
                    <a:pt x="619" y="3592"/>
                  </a:cubicBezTo>
                  <a:cubicBezTo>
                    <a:pt x="535" y="5815"/>
                    <a:pt x="418" y="8872"/>
                    <a:pt x="301" y="12247"/>
                  </a:cubicBezTo>
                  <a:cubicBezTo>
                    <a:pt x="168" y="15622"/>
                    <a:pt x="68" y="18680"/>
                    <a:pt x="17" y="20902"/>
                  </a:cubicBezTo>
                  <a:cubicBezTo>
                    <a:pt x="1" y="22005"/>
                    <a:pt x="1" y="22907"/>
                    <a:pt x="1" y="23526"/>
                  </a:cubicBezTo>
                  <a:cubicBezTo>
                    <a:pt x="17" y="23826"/>
                    <a:pt x="17" y="24060"/>
                    <a:pt x="34" y="24244"/>
                  </a:cubicBezTo>
                  <a:cubicBezTo>
                    <a:pt x="34" y="24328"/>
                    <a:pt x="34" y="24411"/>
                    <a:pt x="51" y="24495"/>
                  </a:cubicBezTo>
                  <a:cubicBezTo>
                    <a:pt x="68" y="24411"/>
                    <a:pt x="68" y="24328"/>
                    <a:pt x="68" y="24244"/>
                  </a:cubicBezTo>
                  <a:cubicBezTo>
                    <a:pt x="68" y="24060"/>
                    <a:pt x="68" y="23826"/>
                    <a:pt x="84" y="23526"/>
                  </a:cubicBezTo>
                  <a:cubicBezTo>
                    <a:pt x="84" y="22891"/>
                    <a:pt x="118" y="22005"/>
                    <a:pt x="151" y="20902"/>
                  </a:cubicBezTo>
                  <a:cubicBezTo>
                    <a:pt x="235" y="18680"/>
                    <a:pt x="335" y="15622"/>
                    <a:pt x="469" y="12247"/>
                  </a:cubicBezTo>
                  <a:cubicBezTo>
                    <a:pt x="602" y="8872"/>
                    <a:pt x="702" y="5798"/>
                    <a:pt x="753" y="3592"/>
                  </a:cubicBezTo>
                  <a:cubicBezTo>
                    <a:pt x="769" y="2473"/>
                    <a:pt x="769" y="1587"/>
                    <a:pt x="753" y="969"/>
                  </a:cubicBezTo>
                  <a:cubicBezTo>
                    <a:pt x="753" y="668"/>
                    <a:pt x="736" y="434"/>
                    <a:pt x="736" y="251"/>
                  </a:cubicBezTo>
                  <a:cubicBezTo>
                    <a:pt x="736" y="167"/>
                    <a:pt x="736" y="84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6073175" y="2568800"/>
              <a:ext cx="20475" cy="18650"/>
            </a:xfrm>
            <a:custGeom>
              <a:avLst/>
              <a:gdLst/>
              <a:ahLst/>
              <a:cxnLst/>
              <a:rect l="l" t="t" r="r" b="b"/>
              <a:pathLst>
                <a:path w="819" h="746" extrusionOk="0">
                  <a:moveTo>
                    <a:pt x="496" y="0"/>
                  </a:moveTo>
                  <a:cubicBezTo>
                    <a:pt x="474" y="0"/>
                    <a:pt x="463" y="5"/>
                    <a:pt x="468" y="11"/>
                  </a:cubicBezTo>
                  <a:cubicBezTo>
                    <a:pt x="451" y="44"/>
                    <a:pt x="551" y="61"/>
                    <a:pt x="618" y="195"/>
                  </a:cubicBezTo>
                  <a:cubicBezTo>
                    <a:pt x="652" y="261"/>
                    <a:pt x="668" y="345"/>
                    <a:pt x="635" y="412"/>
                  </a:cubicBezTo>
                  <a:cubicBezTo>
                    <a:pt x="586" y="509"/>
                    <a:pt x="492" y="561"/>
                    <a:pt x="399" y="561"/>
                  </a:cubicBezTo>
                  <a:cubicBezTo>
                    <a:pt x="332" y="561"/>
                    <a:pt x="266" y="534"/>
                    <a:pt x="217" y="479"/>
                  </a:cubicBezTo>
                  <a:cubicBezTo>
                    <a:pt x="167" y="412"/>
                    <a:pt x="150" y="345"/>
                    <a:pt x="167" y="261"/>
                  </a:cubicBezTo>
                  <a:cubicBezTo>
                    <a:pt x="184" y="128"/>
                    <a:pt x="267" y="61"/>
                    <a:pt x="267" y="44"/>
                  </a:cubicBezTo>
                  <a:cubicBezTo>
                    <a:pt x="267" y="41"/>
                    <a:pt x="262" y="39"/>
                    <a:pt x="254" y="39"/>
                  </a:cubicBezTo>
                  <a:cubicBezTo>
                    <a:pt x="215" y="39"/>
                    <a:pt x="105" y="78"/>
                    <a:pt x="50" y="228"/>
                  </a:cubicBezTo>
                  <a:cubicBezTo>
                    <a:pt x="0" y="345"/>
                    <a:pt x="17" y="462"/>
                    <a:pt x="84" y="579"/>
                  </a:cubicBezTo>
                  <a:cubicBezTo>
                    <a:pt x="161" y="692"/>
                    <a:pt x="281" y="745"/>
                    <a:pt x="400" y="745"/>
                  </a:cubicBezTo>
                  <a:cubicBezTo>
                    <a:pt x="564" y="745"/>
                    <a:pt x="727" y="645"/>
                    <a:pt x="785" y="462"/>
                  </a:cubicBezTo>
                  <a:cubicBezTo>
                    <a:pt x="819" y="345"/>
                    <a:pt x="802" y="228"/>
                    <a:pt x="719" y="128"/>
                  </a:cubicBezTo>
                  <a:cubicBezTo>
                    <a:pt x="639" y="25"/>
                    <a:pt x="543" y="0"/>
                    <a:pt x="4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6076925" y="2707050"/>
              <a:ext cx="17150" cy="16375"/>
            </a:xfrm>
            <a:custGeom>
              <a:avLst/>
              <a:gdLst/>
              <a:ahLst/>
              <a:cxnLst/>
              <a:rect l="l" t="t" r="r" b="b"/>
              <a:pathLst>
                <a:path w="686" h="655" extrusionOk="0">
                  <a:moveTo>
                    <a:pt x="403" y="0"/>
                  </a:moveTo>
                  <a:cubicBezTo>
                    <a:pt x="381" y="0"/>
                    <a:pt x="368" y="6"/>
                    <a:pt x="368" y="11"/>
                  </a:cubicBezTo>
                  <a:cubicBezTo>
                    <a:pt x="368" y="45"/>
                    <a:pt x="452" y="78"/>
                    <a:pt x="502" y="178"/>
                  </a:cubicBezTo>
                  <a:cubicBezTo>
                    <a:pt x="569" y="295"/>
                    <a:pt x="502" y="462"/>
                    <a:pt x="368" y="479"/>
                  </a:cubicBezTo>
                  <a:cubicBezTo>
                    <a:pt x="354" y="483"/>
                    <a:pt x="340" y="484"/>
                    <a:pt x="326" y="484"/>
                  </a:cubicBezTo>
                  <a:cubicBezTo>
                    <a:pt x="212" y="484"/>
                    <a:pt x="123" y="365"/>
                    <a:pt x="168" y="245"/>
                  </a:cubicBezTo>
                  <a:cubicBezTo>
                    <a:pt x="201" y="128"/>
                    <a:pt x="284" y="112"/>
                    <a:pt x="284" y="78"/>
                  </a:cubicBezTo>
                  <a:cubicBezTo>
                    <a:pt x="284" y="73"/>
                    <a:pt x="271" y="68"/>
                    <a:pt x="250" y="68"/>
                  </a:cubicBezTo>
                  <a:cubicBezTo>
                    <a:pt x="203" y="68"/>
                    <a:pt x="119" y="92"/>
                    <a:pt x="51" y="195"/>
                  </a:cubicBezTo>
                  <a:cubicBezTo>
                    <a:pt x="0" y="295"/>
                    <a:pt x="0" y="396"/>
                    <a:pt x="51" y="496"/>
                  </a:cubicBezTo>
                  <a:cubicBezTo>
                    <a:pt x="106" y="592"/>
                    <a:pt x="207" y="655"/>
                    <a:pt x="315" y="655"/>
                  </a:cubicBezTo>
                  <a:cubicBezTo>
                    <a:pt x="338" y="655"/>
                    <a:pt x="361" y="652"/>
                    <a:pt x="385" y="646"/>
                  </a:cubicBezTo>
                  <a:cubicBezTo>
                    <a:pt x="535" y="630"/>
                    <a:pt x="635" y="529"/>
                    <a:pt x="669" y="396"/>
                  </a:cubicBezTo>
                  <a:cubicBezTo>
                    <a:pt x="685" y="295"/>
                    <a:pt x="669" y="195"/>
                    <a:pt x="602" y="112"/>
                  </a:cubicBezTo>
                  <a:cubicBezTo>
                    <a:pt x="524" y="22"/>
                    <a:pt x="446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5709750" y="2533975"/>
              <a:ext cx="66850" cy="166275"/>
            </a:xfrm>
            <a:custGeom>
              <a:avLst/>
              <a:gdLst/>
              <a:ahLst/>
              <a:cxnLst/>
              <a:rect l="l" t="t" r="r" b="b"/>
              <a:pathLst>
                <a:path w="2674" h="665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218" y="669"/>
                    <a:pt x="385" y="969"/>
                  </a:cubicBezTo>
                  <a:cubicBezTo>
                    <a:pt x="652" y="1621"/>
                    <a:pt x="986" y="2423"/>
                    <a:pt x="1354" y="3325"/>
                  </a:cubicBezTo>
                  <a:cubicBezTo>
                    <a:pt x="1705" y="4211"/>
                    <a:pt x="2022" y="5030"/>
                    <a:pt x="2273" y="5681"/>
                  </a:cubicBezTo>
                  <a:cubicBezTo>
                    <a:pt x="2390" y="6015"/>
                    <a:pt x="2524" y="6333"/>
                    <a:pt x="2674" y="6650"/>
                  </a:cubicBezTo>
                  <a:cubicBezTo>
                    <a:pt x="2607" y="6299"/>
                    <a:pt x="2524" y="5965"/>
                    <a:pt x="2390" y="5631"/>
                  </a:cubicBezTo>
                  <a:cubicBezTo>
                    <a:pt x="2189" y="5013"/>
                    <a:pt x="1872" y="4177"/>
                    <a:pt x="1504" y="3258"/>
                  </a:cubicBezTo>
                  <a:cubicBezTo>
                    <a:pt x="1137" y="2339"/>
                    <a:pt x="769" y="1521"/>
                    <a:pt x="485" y="919"/>
                  </a:cubicBezTo>
                  <a:cubicBezTo>
                    <a:pt x="351" y="602"/>
                    <a:pt x="184" y="2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6254875" y="2614575"/>
              <a:ext cx="121150" cy="123700"/>
            </a:xfrm>
            <a:custGeom>
              <a:avLst/>
              <a:gdLst/>
              <a:ahLst/>
              <a:cxnLst/>
              <a:rect l="l" t="t" r="r" b="b"/>
              <a:pathLst>
                <a:path w="4846" h="4948" extrusionOk="0">
                  <a:moveTo>
                    <a:pt x="4810" y="0"/>
                  </a:moveTo>
                  <a:cubicBezTo>
                    <a:pt x="4745" y="0"/>
                    <a:pt x="3656" y="1058"/>
                    <a:pt x="2356" y="2407"/>
                  </a:cubicBezTo>
                  <a:cubicBezTo>
                    <a:pt x="1036" y="3777"/>
                    <a:pt x="0" y="4913"/>
                    <a:pt x="34" y="4947"/>
                  </a:cubicBezTo>
                  <a:cubicBezTo>
                    <a:pt x="34" y="4947"/>
                    <a:pt x="35" y="4947"/>
                    <a:pt x="36" y="4947"/>
                  </a:cubicBezTo>
                  <a:cubicBezTo>
                    <a:pt x="100" y="4947"/>
                    <a:pt x="1190" y="3874"/>
                    <a:pt x="2490" y="2524"/>
                  </a:cubicBezTo>
                  <a:cubicBezTo>
                    <a:pt x="3810" y="1171"/>
                    <a:pt x="4846" y="34"/>
                    <a:pt x="4812" y="1"/>
                  </a:cubicBezTo>
                  <a:cubicBezTo>
                    <a:pt x="4812" y="0"/>
                    <a:pt x="4811" y="0"/>
                    <a:pt x="48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5978350" y="2767050"/>
              <a:ext cx="431525" cy="335525"/>
            </a:xfrm>
            <a:custGeom>
              <a:avLst/>
              <a:gdLst/>
              <a:ahLst/>
              <a:cxnLst/>
              <a:rect l="l" t="t" r="r" b="b"/>
              <a:pathLst>
                <a:path w="17261" h="13421" extrusionOk="0">
                  <a:moveTo>
                    <a:pt x="14954" y="1"/>
                  </a:moveTo>
                  <a:lnTo>
                    <a:pt x="4344" y="2189"/>
                  </a:lnTo>
                  <a:cubicBezTo>
                    <a:pt x="1704" y="2724"/>
                    <a:pt x="0" y="5314"/>
                    <a:pt x="552" y="7954"/>
                  </a:cubicBezTo>
                  <a:lnTo>
                    <a:pt x="886" y="9524"/>
                  </a:lnTo>
                  <a:cubicBezTo>
                    <a:pt x="1353" y="11829"/>
                    <a:pt x="3386" y="13421"/>
                    <a:pt x="5651" y="13421"/>
                  </a:cubicBezTo>
                  <a:cubicBezTo>
                    <a:pt x="5981" y="13421"/>
                    <a:pt x="6315" y="13387"/>
                    <a:pt x="6650" y="13317"/>
                  </a:cubicBezTo>
                  <a:lnTo>
                    <a:pt x="17260" y="11128"/>
                  </a:lnTo>
                  <a:lnTo>
                    <a:pt x="1495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6137500" y="2696575"/>
              <a:ext cx="430250" cy="113950"/>
            </a:xfrm>
            <a:custGeom>
              <a:avLst/>
              <a:gdLst/>
              <a:ahLst/>
              <a:cxnLst/>
              <a:rect l="l" t="t" r="r" b="b"/>
              <a:pathLst>
                <a:path w="17210" h="4558" extrusionOk="0">
                  <a:moveTo>
                    <a:pt x="15944" y="0"/>
                  </a:moveTo>
                  <a:cubicBezTo>
                    <a:pt x="15855" y="0"/>
                    <a:pt x="15764" y="10"/>
                    <a:pt x="15673" y="29"/>
                  </a:cubicBezTo>
                  <a:lnTo>
                    <a:pt x="1136" y="3037"/>
                  </a:lnTo>
                  <a:cubicBezTo>
                    <a:pt x="435" y="3170"/>
                    <a:pt x="0" y="3856"/>
                    <a:pt x="134" y="4557"/>
                  </a:cubicBezTo>
                  <a:lnTo>
                    <a:pt x="17210" y="1032"/>
                  </a:lnTo>
                  <a:cubicBezTo>
                    <a:pt x="17079" y="421"/>
                    <a:pt x="16544" y="0"/>
                    <a:pt x="1594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6199725" y="2765375"/>
              <a:ext cx="158350" cy="33025"/>
            </a:xfrm>
            <a:custGeom>
              <a:avLst/>
              <a:gdLst/>
              <a:ahLst/>
              <a:cxnLst/>
              <a:rect l="l" t="t" r="r" b="b"/>
              <a:pathLst>
                <a:path w="6334" h="1321" extrusionOk="0">
                  <a:moveTo>
                    <a:pt x="6333" y="1"/>
                  </a:moveTo>
                  <a:cubicBezTo>
                    <a:pt x="6016" y="17"/>
                    <a:pt x="5698" y="68"/>
                    <a:pt x="5398" y="134"/>
                  </a:cubicBezTo>
                  <a:cubicBezTo>
                    <a:pt x="4813" y="235"/>
                    <a:pt x="4028" y="402"/>
                    <a:pt x="3159" y="569"/>
                  </a:cubicBezTo>
                  <a:cubicBezTo>
                    <a:pt x="2273" y="753"/>
                    <a:pt x="1488" y="936"/>
                    <a:pt x="920" y="1070"/>
                  </a:cubicBezTo>
                  <a:cubicBezTo>
                    <a:pt x="602" y="1120"/>
                    <a:pt x="302" y="1204"/>
                    <a:pt x="1" y="1321"/>
                  </a:cubicBezTo>
                  <a:cubicBezTo>
                    <a:pt x="318" y="1304"/>
                    <a:pt x="636" y="1254"/>
                    <a:pt x="953" y="1187"/>
                  </a:cubicBezTo>
                  <a:cubicBezTo>
                    <a:pt x="1521" y="1087"/>
                    <a:pt x="2323" y="920"/>
                    <a:pt x="3192" y="753"/>
                  </a:cubicBezTo>
                  <a:cubicBezTo>
                    <a:pt x="4061" y="569"/>
                    <a:pt x="4846" y="385"/>
                    <a:pt x="5414" y="251"/>
                  </a:cubicBezTo>
                  <a:cubicBezTo>
                    <a:pt x="5732" y="201"/>
                    <a:pt x="6033" y="118"/>
                    <a:pt x="6333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6196400" y="2855600"/>
              <a:ext cx="177950" cy="232275"/>
            </a:xfrm>
            <a:custGeom>
              <a:avLst/>
              <a:gdLst/>
              <a:ahLst/>
              <a:cxnLst/>
              <a:rect l="l" t="t" r="r" b="b"/>
              <a:pathLst>
                <a:path w="7118" h="9291" extrusionOk="0">
                  <a:moveTo>
                    <a:pt x="7001" y="1"/>
                  </a:moveTo>
                  <a:cubicBezTo>
                    <a:pt x="4996" y="1622"/>
                    <a:pt x="3158" y="3409"/>
                    <a:pt x="1504" y="5364"/>
                  </a:cubicBezTo>
                  <a:cubicBezTo>
                    <a:pt x="1036" y="5932"/>
                    <a:pt x="551" y="6500"/>
                    <a:pt x="284" y="7185"/>
                  </a:cubicBezTo>
                  <a:cubicBezTo>
                    <a:pt x="33" y="7871"/>
                    <a:pt x="0" y="8673"/>
                    <a:pt x="384" y="9291"/>
                  </a:cubicBezTo>
                  <a:lnTo>
                    <a:pt x="4812" y="8305"/>
                  </a:lnTo>
                  <a:lnTo>
                    <a:pt x="7118" y="786"/>
                  </a:lnTo>
                  <a:cubicBezTo>
                    <a:pt x="7068" y="519"/>
                    <a:pt x="7034" y="268"/>
                    <a:pt x="700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6218950" y="2645925"/>
              <a:ext cx="308300" cy="539050"/>
            </a:xfrm>
            <a:custGeom>
              <a:avLst/>
              <a:gdLst/>
              <a:ahLst/>
              <a:cxnLst/>
              <a:rect l="l" t="t" r="r" b="b"/>
              <a:pathLst>
                <a:path w="12332" h="21562" extrusionOk="0">
                  <a:moveTo>
                    <a:pt x="6350" y="0"/>
                  </a:moveTo>
                  <a:lnTo>
                    <a:pt x="2974" y="4194"/>
                  </a:lnTo>
                  <a:cubicBezTo>
                    <a:pt x="3125" y="4294"/>
                    <a:pt x="6617" y="8455"/>
                    <a:pt x="6617" y="8455"/>
                  </a:cubicBezTo>
                  <a:lnTo>
                    <a:pt x="1270" y="15105"/>
                  </a:lnTo>
                  <a:cubicBezTo>
                    <a:pt x="451" y="16141"/>
                    <a:pt x="0" y="17578"/>
                    <a:pt x="435" y="18831"/>
                  </a:cubicBezTo>
                  <a:lnTo>
                    <a:pt x="1153" y="20318"/>
                  </a:lnTo>
                  <a:cubicBezTo>
                    <a:pt x="1520" y="21101"/>
                    <a:pt x="2309" y="21561"/>
                    <a:pt x="3131" y="21561"/>
                  </a:cubicBezTo>
                  <a:cubicBezTo>
                    <a:pt x="3432" y="21561"/>
                    <a:pt x="3737" y="21500"/>
                    <a:pt x="4027" y="21370"/>
                  </a:cubicBezTo>
                  <a:lnTo>
                    <a:pt x="5297" y="20802"/>
                  </a:lnTo>
                  <a:cubicBezTo>
                    <a:pt x="5614" y="20652"/>
                    <a:pt x="5681" y="20234"/>
                    <a:pt x="5414" y="20017"/>
                  </a:cubicBezTo>
                  <a:lnTo>
                    <a:pt x="5113" y="19733"/>
                  </a:lnTo>
                  <a:cubicBezTo>
                    <a:pt x="4913" y="19561"/>
                    <a:pt x="4663" y="19475"/>
                    <a:pt x="4406" y="19475"/>
                  </a:cubicBezTo>
                  <a:cubicBezTo>
                    <a:pt x="4364" y="19475"/>
                    <a:pt x="4321" y="19477"/>
                    <a:pt x="4278" y="19482"/>
                  </a:cubicBezTo>
                  <a:lnTo>
                    <a:pt x="2640" y="19633"/>
                  </a:lnTo>
                  <a:lnTo>
                    <a:pt x="2573" y="19332"/>
                  </a:lnTo>
                  <a:lnTo>
                    <a:pt x="10644" y="11579"/>
                  </a:lnTo>
                  <a:cubicBezTo>
                    <a:pt x="12331" y="9658"/>
                    <a:pt x="12315" y="6767"/>
                    <a:pt x="10610" y="4846"/>
                  </a:cubicBezTo>
                  <a:lnTo>
                    <a:pt x="635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6282850" y="3129200"/>
              <a:ext cx="75225" cy="35125"/>
            </a:xfrm>
            <a:custGeom>
              <a:avLst/>
              <a:gdLst/>
              <a:ahLst/>
              <a:cxnLst/>
              <a:rect l="l" t="t" r="r" b="b"/>
              <a:pathLst>
                <a:path w="3009" h="1405" extrusionOk="0">
                  <a:moveTo>
                    <a:pt x="17" y="1"/>
                  </a:moveTo>
                  <a:cubicBezTo>
                    <a:pt x="1" y="201"/>
                    <a:pt x="34" y="385"/>
                    <a:pt x="134" y="552"/>
                  </a:cubicBezTo>
                  <a:cubicBezTo>
                    <a:pt x="218" y="736"/>
                    <a:pt x="352" y="903"/>
                    <a:pt x="485" y="1054"/>
                  </a:cubicBezTo>
                  <a:cubicBezTo>
                    <a:pt x="669" y="1254"/>
                    <a:pt x="920" y="1371"/>
                    <a:pt x="1187" y="1404"/>
                  </a:cubicBezTo>
                  <a:cubicBezTo>
                    <a:pt x="1638" y="1371"/>
                    <a:pt x="2073" y="1271"/>
                    <a:pt x="2490" y="1087"/>
                  </a:cubicBezTo>
                  <a:cubicBezTo>
                    <a:pt x="2674" y="1037"/>
                    <a:pt x="2841" y="970"/>
                    <a:pt x="3008" y="903"/>
                  </a:cubicBezTo>
                  <a:cubicBezTo>
                    <a:pt x="2965" y="899"/>
                    <a:pt x="2921" y="897"/>
                    <a:pt x="2876" y="897"/>
                  </a:cubicBezTo>
                  <a:cubicBezTo>
                    <a:pt x="2732" y="897"/>
                    <a:pt x="2585" y="919"/>
                    <a:pt x="2457" y="970"/>
                  </a:cubicBezTo>
                  <a:cubicBezTo>
                    <a:pt x="2137" y="1050"/>
                    <a:pt x="1710" y="1222"/>
                    <a:pt x="1249" y="1222"/>
                  </a:cubicBezTo>
                  <a:cubicBezTo>
                    <a:pt x="1229" y="1222"/>
                    <a:pt x="1208" y="1221"/>
                    <a:pt x="1187" y="1221"/>
                  </a:cubicBezTo>
                  <a:cubicBezTo>
                    <a:pt x="970" y="1204"/>
                    <a:pt x="753" y="1104"/>
                    <a:pt x="602" y="937"/>
                  </a:cubicBezTo>
                  <a:cubicBezTo>
                    <a:pt x="469" y="803"/>
                    <a:pt x="335" y="669"/>
                    <a:pt x="251" y="502"/>
                  </a:cubicBezTo>
                  <a:cubicBezTo>
                    <a:pt x="68" y="218"/>
                    <a:pt x="51" y="1"/>
                    <a:pt x="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6285375" y="3138975"/>
              <a:ext cx="61425" cy="12575"/>
            </a:xfrm>
            <a:custGeom>
              <a:avLst/>
              <a:gdLst/>
              <a:ahLst/>
              <a:cxnLst/>
              <a:rect l="l" t="t" r="r" b="b"/>
              <a:pathLst>
                <a:path w="2457" h="503" extrusionOk="0">
                  <a:moveTo>
                    <a:pt x="2416" y="0"/>
                  </a:moveTo>
                  <a:cubicBezTo>
                    <a:pt x="2274" y="0"/>
                    <a:pt x="1773" y="121"/>
                    <a:pt x="1186" y="278"/>
                  </a:cubicBezTo>
                  <a:cubicBezTo>
                    <a:pt x="1064" y="314"/>
                    <a:pt x="941" y="332"/>
                    <a:pt x="818" y="332"/>
                  </a:cubicBezTo>
                  <a:cubicBezTo>
                    <a:pt x="657" y="332"/>
                    <a:pt x="495" y="302"/>
                    <a:pt x="334" y="245"/>
                  </a:cubicBezTo>
                  <a:cubicBezTo>
                    <a:pt x="147" y="182"/>
                    <a:pt x="47" y="76"/>
                    <a:pt x="21" y="76"/>
                  </a:cubicBezTo>
                  <a:cubicBezTo>
                    <a:pt x="19" y="76"/>
                    <a:pt x="18" y="77"/>
                    <a:pt x="17" y="78"/>
                  </a:cubicBezTo>
                  <a:cubicBezTo>
                    <a:pt x="0" y="78"/>
                    <a:pt x="67" y="245"/>
                    <a:pt x="284" y="362"/>
                  </a:cubicBezTo>
                  <a:cubicBezTo>
                    <a:pt x="459" y="454"/>
                    <a:pt x="653" y="503"/>
                    <a:pt x="850" y="503"/>
                  </a:cubicBezTo>
                  <a:cubicBezTo>
                    <a:pt x="973" y="503"/>
                    <a:pt x="1098" y="484"/>
                    <a:pt x="1220" y="445"/>
                  </a:cubicBezTo>
                  <a:cubicBezTo>
                    <a:pt x="1921" y="262"/>
                    <a:pt x="2456" y="61"/>
                    <a:pt x="2456" y="11"/>
                  </a:cubicBezTo>
                  <a:cubicBezTo>
                    <a:pt x="2454" y="4"/>
                    <a:pt x="2440" y="0"/>
                    <a:pt x="24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AF16304F-8DED-44C5-947C-94B923796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692" y="553675"/>
            <a:ext cx="4474704" cy="3740400"/>
          </a:xfrm>
        </p:spPr>
        <p:txBody>
          <a:bodyPr/>
          <a:lstStyle/>
          <a:p>
            <a:pPr marL="158750" indent="0" algn="ctr">
              <a:lnSpc>
                <a:spcPct val="150000"/>
              </a:lnSpc>
              <a:buNone/>
            </a:pPr>
            <a:r>
              <a:rPr lang="pl-PL" sz="1800" dirty="0">
                <a:solidFill>
                  <a:schemeClr val="accent6">
                    <a:lumMod val="10000"/>
                  </a:schemeClr>
                </a:solidFill>
              </a:rPr>
              <a:t>Usługa polegająca na </a:t>
            </a:r>
            <a:r>
              <a:rPr lang="pl-PL" sz="1800" b="1" dirty="0">
                <a:solidFill>
                  <a:schemeClr val="accent6">
                    <a:lumMod val="10000"/>
                  </a:schemeClr>
                </a:solidFill>
              </a:rPr>
              <a:t>wypłacie gotówki z rachunku płatniczego klienta </a:t>
            </a:r>
            <a:r>
              <a:rPr lang="pl-PL" sz="1800" dirty="0">
                <a:solidFill>
                  <a:schemeClr val="accent6">
                    <a:lumMod val="10000"/>
                  </a:schemeClr>
                </a:solidFill>
              </a:rPr>
              <a:t>za pomocą </a:t>
            </a:r>
            <a:r>
              <a:rPr lang="pl-PL" sz="1800" b="1" dirty="0">
                <a:solidFill>
                  <a:schemeClr val="accent2">
                    <a:lumMod val="50000"/>
                  </a:schemeClr>
                </a:solidFill>
              </a:rPr>
              <a:t>urządzenia umożliwiającego taką wypłatę lub w placówce dostawcy.</a:t>
            </a:r>
          </a:p>
          <a:p>
            <a:pPr marL="158750" indent="0" algn="ctr">
              <a:lnSpc>
                <a:spcPct val="150000"/>
              </a:lnSpc>
              <a:buNone/>
            </a:pPr>
            <a:endParaRPr lang="pl-PL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8567C5C9-741E-48DD-A35C-E247A94D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009" y="421319"/>
            <a:ext cx="7704000" cy="320400"/>
          </a:xfrm>
        </p:spPr>
        <p:txBody>
          <a:bodyPr/>
          <a:lstStyle/>
          <a:p>
            <a:r>
              <a:rPr lang="pl-PL" dirty="0"/>
              <a:t>WYPŁATY GOTÓWKOWE</a:t>
            </a:r>
          </a:p>
        </p:txBody>
      </p:sp>
      <p:pic>
        <p:nvPicPr>
          <p:cNvPr id="7" name="Obraz 6" descr="Obraz zawierający zielony, maszyna, parking, pomiar&#10;&#10;Opis wygenerowany automatycznie">
            <a:extLst>
              <a:ext uri="{FF2B5EF4-FFF2-40B4-BE49-F238E27FC236}">
                <a16:creationId xmlns:a16="http://schemas.microsoft.com/office/drawing/2014/main" id="{94239AB3-00BF-454F-A21F-0FD0ECB5A1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60690" y="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8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AF16304F-8DED-44C5-947C-94B923796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692" y="553675"/>
            <a:ext cx="4474704" cy="3740400"/>
          </a:xfrm>
        </p:spPr>
        <p:txBody>
          <a:bodyPr/>
          <a:lstStyle/>
          <a:p>
            <a:pPr marL="158750" indent="0" algn="ctr">
              <a:lnSpc>
                <a:spcPct val="150000"/>
              </a:lnSpc>
              <a:buNone/>
            </a:pPr>
            <a:r>
              <a:rPr lang="pl-PL" sz="1800" dirty="0">
                <a:solidFill>
                  <a:schemeClr val="accent6">
                    <a:lumMod val="10000"/>
                  </a:schemeClr>
                </a:solidFill>
              </a:rPr>
              <a:t>Realizowane są w bankomatach lub </a:t>
            </a:r>
            <a:br>
              <a:rPr lang="pl-PL" sz="1800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pl-PL" sz="1800" dirty="0">
                <a:solidFill>
                  <a:schemeClr val="accent6">
                    <a:lumMod val="10000"/>
                  </a:schemeClr>
                </a:solidFill>
              </a:rPr>
              <a:t>w placówkach banku</a:t>
            </a:r>
          </a:p>
          <a:p>
            <a:pPr marL="158750" indent="0" algn="ctr">
              <a:lnSpc>
                <a:spcPct val="150000"/>
              </a:lnSpc>
              <a:buNone/>
            </a:pPr>
            <a:r>
              <a:rPr lang="pl-PL" sz="1800" dirty="0">
                <a:solidFill>
                  <a:schemeClr val="accent6">
                    <a:lumMod val="10000"/>
                  </a:schemeClr>
                </a:solidFill>
              </a:rPr>
              <a:t>na podstawie dyspozycji ustnej lub pisemnej ze wskazaniem waluty i kwoty</a:t>
            </a:r>
          </a:p>
          <a:p>
            <a:pPr marL="158750" indent="0" algn="ctr">
              <a:lnSpc>
                <a:spcPct val="150000"/>
              </a:lnSpc>
              <a:buNone/>
            </a:pPr>
            <a:r>
              <a:rPr lang="pl-PL" sz="1800" dirty="0">
                <a:solidFill>
                  <a:schemeClr val="accent6">
                    <a:lumMod val="10000"/>
                  </a:schemeClr>
                </a:solidFill>
              </a:rPr>
              <a:t>wypłaty, nazwy i numeru rachunku.</a:t>
            </a:r>
          </a:p>
          <a:p>
            <a:pPr marL="158750" indent="0" algn="ctr">
              <a:lnSpc>
                <a:spcPct val="150000"/>
              </a:lnSpc>
              <a:buNone/>
            </a:pPr>
            <a:endParaRPr lang="pl-PL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8567C5C9-741E-48DD-A35C-E247A94D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009" y="421319"/>
            <a:ext cx="7704000" cy="320400"/>
          </a:xfrm>
        </p:spPr>
        <p:txBody>
          <a:bodyPr/>
          <a:lstStyle/>
          <a:p>
            <a:r>
              <a:rPr lang="pl-PL" dirty="0"/>
              <a:t>WYPŁATY GOTÓWKOWE</a:t>
            </a:r>
          </a:p>
        </p:txBody>
      </p:sp>
      <p:pic>
        <p:nvPicPr>
          <p:cNvPr id="7" name="Obraz 6" descr="Obraz zawierający zielony, maszyna, parking, pomiar&#10;&#10;Opis wygenerowany automatycznie">
            <a:extLst>
              <a:ext uri="{FF2B5EF4-FFF2-40B4-BE49-F238E27FC236}">
                <a16:creationId xmlns:a16="http://schemas.microsoft.com/office/drawing/2014/main" id="{94239AB3-00BF-454F-A21F-0FD0ECB5A1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60690" y="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WYPŁATY GOTÓWKOWE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600285" y="1923434"/>
            <a:ext cx="3971715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pl-PL" sz="1600" dirty="0">
                <a:solidFill>
                  <a:schemeClr val="tx1"/>
                </a:solidFill>
              </a:rPr>
              <a:t>Kwota wypłaty nie może przekraczać salda na rachunku, </a:t>
            </a:r>
          </a:p>
          <a:p>
            <a:pPr marL="0" lvl="0" indent="0">
              <a:lnSpc>
                <a:spcPct val="150000"/>
              </a:lnSpc>
            </a:pPr>
            <a:r>
              <a:rPr lang="pl-PL" sz="1600" dirty="0">
                <a:solidFill>
                  <a:schemeClr val="tx1"/>
                </a:solidFill>
              </a:rPr>
              <a:t>chyba że do rachunku przyznany jest limit umożliwiający utworzenie</a:t>
            </a:r>
          </a:p>
          <a:p>
            <a:pPr marL="0" lvl="0" indent="0">
              <a:lnSpc>
                <a:spcPct val="150000"/>
              </a:lnSpc>
            </a:pPr>
            <a:r>
              <a:rPr lang="pl-PL" sz="1600" dirty="0">
                <a:solidFill>
                  <a:schemeClr val="tx1"/>
                </a:solidFill>
              </a:rPr>
              <a:t>salda debetowego.</a:t>
            </a:r>
            <a:endParaRPr sz="1600" dirty="0">
              <a:solidFill>
                <a:schemeClr val="tx1"/>
              </a:solidFill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1222" y="905515"/>
            <a:ext cx="17145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/>
              <a:t>WYPŁATY GOTÓWKOWE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51498" y="1633691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pl-PL" sz="1600" dirty="0">
                <a:solidFill>
                  <a:schemeClr val="tx1"/>
                </a:solidFill>
              </a:rPr>
              <a:t>Dyspozycje wypłaty gotówkowej składane w placówce</a:t>
            </a:r>
          </a:p>
          <a:p>
            <a:pPr marL="0" lvl="0" indent="0">
              <a:lnSpc>
                <a:spcPct val="150000"/>
              </a:lnSpc>
            </a:pPr>
            <a:r>
              <a:rPr lang="pl-PL" sz="1600" dirty="0">
                <a:solidFill>
                  <a:schemeClr val="tx1"/>
                </a:solidFill>
              </a:rPr>
              <a:t>powinny być potwierdzone poprzez podpis zgodny z kartą wzoru podpisów, </a:t>
            </a:r>
            <a:r>
              <a:rPr lang="pl-PL" sz="1600" b="1" dirty="0">
                <a:solidFill>
                  <a:schemeClr val="tx1"/>
                </a:solidFill>
              </a:rPr>
              <a:t>a w przypadku podmiotów gospodarczych również odbitkę pieczęci.</a:t>
            </a:r>
            <a:endParaRPr sz="1600" b="1" dirty="0">
              <a:solidFill>
                <a:schemeClr val="tx1"/>
              </a:solidFill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4844" y="1705969"/>
            <a:ext cx="3646123" cy="2167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48590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TRANSAKCJE BEZGOTÓWKOWE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24</a:t>
            </a:fld>
            <a:endParaRPr/>
          </a:p>
        </p:txBody>
      </p:sp>
      <p:cxnSp>
        <p:nvCxnSpPr>
          <p:cNvPr id="242" name="Google Shape;242;p36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41479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DD6C688-3F5F-482E-B0C1-5BEE11559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860400"/>
            <a:ext cx="7849465" cy="3740400"/>
          </a:xfrm>
        </p:spPr>
        <p:txBody>
          <a:bodyPr/>
          <a:lstStyle/>
          <a:p>
            <a:pPr marL="158750" indent="0" algn="ctr">
              <a:lnSpc>
                <a:spcPct val="150000"/>
              </a:lnSpc>
              <a:buNone/>
            </a:pPr>
            <a:r>
              <a:rPr lang="pl-PL" sz="1800" dirty="0"/>
              <a:t>Rozliczenia finansowe, w których środki pieniężne są przenoszone z jednych rachunków bankowych na inne bez posługiwania się tradycyjną gotówką. </a:t>
            </a:r>
            <a:br>
              <a:rPr lang="pl-PL" sz="1800" dirty="0"/>
            </a:br>
            <a:endParaRPr lang="pl-PL" sz="1800" dirty="0"/>
          </a:p>
          <a:p>
            <a:pPr marL="158750" indent="0" algn="ctr">
              <a:lnSpc>
                <a:spcPct val="150000"/>
              </a:lnSpc>
              <a:buNone/>
            </a:pPr>
            <a:endParaRPr lang="pl-PL" sz="1800" dirty="0"/>
          </a:p>
          <a:p>
            <a:pPr marL="158750" indent="0" algn="ctr">
              <a:lnSpc>
                <a:spcPct val="150000"/>
              </a:lnSpc>
              <a:buNone/>
            </a:pPr>
            <a:endParaRPr lang="pl-PL" sz="14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8EEC095-97FF-48C3-8C74-FE974120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TRANSAKCJA BEZGOTÓWKOWA</a:t>
            </a:r>
          </a:p>
        </p:txBody>
      </p:sp>
    </p:spTree>
    <p:extLst>
      <p:ext uri="{BB962C8B-B14F-4D97-AF65-F5344CB8AC3E}">
        <p14:creationId xmlns:p14="http://schemas.microsoft.com/office/powerpoint/2010/main" val="4241080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DD6C688-3F5F-482E-B0C1-5BEE11559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860400"/>
            <a:ext cx="7849465" cy="3740400"/>
          </a:xfrm>
        </p:spPr>
        <p:txBody>
          <a:bodyPr/>
          <a:lstStyle/>
          <a:p>
            <a:pPr marL="158750" indent="0" algn="ctr">
              <a:lnSpc>
                <a:spcPct val="150000"/>
              </a:lnSpc>
              <a:buNone/>
            </a:pPr>
            <a:r>
              <a:rPr lang="pl-PL" sz="1800" dirty="0"/>
              <a:t>Obrót bezgotówkowy występuje jedynie wówczas, </a:t>
            </a:r>
            <a:r>
              <a:rPr lang="pl-PL" sz="1800" b="1" dirty="0"/>
              <a:t>gdy obie strony płatności posiadają rachunki bankowe i na każdym etapie cyklu rozliczeniowego, zarówno po stronie dłużnika, jak i wierzyciela</a:t>
            </a:r>
            <a:r>
              <a:rPr lang="pl-PL" sz="1800" dirty="0"/>
              <a:t>, transfer środków przybiera formę zapisu na rachunkach bankowych, </a:t>
            </a:r>
            <a:r>
              <a:rPr lang="pl-PL" sz="1800" b="1" dirty="0"/>
              <a:t>zatem na żadnym etapie rozliczeń nie pojawia się gotówka.</a:t>
            </a:r>
          </a:p>
          <a:p>
            <a:pPr marL="158750" indent="0" algn="ctr">
              <a:lnSpc>
                <a:spcPct val="150000"/>
              </a:lnSpc>
              <a:buNone/>
            </a:pPr>
            <a:endParaRPr lang="pl-PL" sz="1800" dirty="0"/>
          </a:p>
          <a:p>
            <a:pPr marL="158750" indent="0" algn="ctr">
              <a:lnSpc>
                <a:spcPct val="150000"/>
              </a:lnSpc>
              <a:buNone/>
            </a:pPr>
            <a:endParaRPr lang="pl-PL" sz="14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8EEC095-97FF-48C3-8C74-FE974120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TRANSAKCJA BEZGOTÓWKOWA</a:t>
            </a:r>
          </a:p>
        </p:txBody>
      </p:sp>
    </p:spTree>
    <p:extLst>
      <p:ext uri="{BB962C8B-B14F-4D97-AF65-F5344CB8AC3E}">
        <p14:creationId xmlns:p14="http://schemas.microsoft.com/office/powerpoint/2010/main" val="396767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440402" y="1577379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pl-PL" sz="1800" dirty="0">
                <a:solidFill>
                  <a:schemeClr val="tx1"/>
                </a:solidFill>
              </a:rPr>
              <a:t> Formy transakcji bezgotówkowych :</a:t>
            </a:r>
          </a:p>
          <a:p>
            <a:pPr marL="0" lvl="0" indent="0" algn="ctr">
              <a:buNone/>
            </a:pPr>
            <a:endParaRPr lang="pl-PL" sz="18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50000"/>
              </a:lnSpc>
            </a:pPr>
            <a:r>
              <a:rPr lang="pl-PL" sz="2000" dirty="0">
                <a:solidFill>
                  <a:schemeClr val="tx1"/>
                </a:solidFill>
              </a:rPr>
              <a:t>Polecenie przelewu</a:t>
            </a:r>
          </a:p>
          <a:p>
            <a:pPr marL="0" indent="0" algn="ctr">
              <a:lnSpc>
                <a:spcPct val="150000"/>
              </a:lnSpc>
            </a:pPr>
            <a:r>
              <a:rPr lang="pl-PL" sz="2000" dirty="0">
                <a:solidFill>
                  <a:schemeClr val="tx1"/>
                </a:solidFill>
              </a:rPr>
              <a:t>Polecenie zapłaty</a:t>
            </a:r>
          </a:p>
          <a:p>
            <a:pPr marL="0" indent="0" algn="ctr">
              <a:lnSpc>
                <a:spcPct val="150000"/>
              </a:lnSpc>
            </a:pPr>
            <a:r>
              <a:rPr lang="pl-PL" sz="2000" dirty="0">
                <a:solidFill>
                  <a:schemeClr val="tx1"/>
                </a:solidFill>
              </a:rPr>
              <a:t>czek rozrachunkowy</a:t>
            </a:r>
          </a:p>
          <a:p>
            <a:pPr marL="88900" indent="-6350" algn="ctr">
              <a:lnSpc>
                <a:spcPct val="150000"/>
              </a:lnSpc>
            </a:pPr>
            <a:r>
              <a:rPr lang="pl-PL" sz="2000" dirty="0">
                <a:solidFill>
                  <a:schemeClr val="tx1"/>
                </a:solidFill>
              </a:rPr>
              <a:t>karta płatnicza</a:t>
            </a:r>
          </a:p>
          <a:p>
            <a:pPr marL="0" lvl="0" indent="0" algn="ctr"/>
            <a:endParaRPr lang="pl-PL" sz="1800" dirty="0">
              <a:solidFill>
                <a:schemeClr val="tx1"/>
              </a:solidFill>
            </a:endParaRPr>
          </a:p>
          <a:p>
            <a:pPr marL="0" lvl="0" indent="0" algn="ctr"/>
            <a:endParaRPr lang="pl-PL" sz="1800" dirty="0">
              <a:solidFill>
                <a:schemeClr val="tx1"/>
              </a:solidFill>
            </a:endParaRPr>
          </a:p>
          <a:p>
            <a:pPr marL="0" lvl="0" indent="0" algn="ctr"/>
            <a:endParaRPr lang="pl-PL" sz="1800" dirty="0">
              <a:solidFill>
                <a:schemeClr val="tx1"/>
              </a:solidFill>
            </a:endParaRPr>
          </a:p>
          <a:p>
            <a:pPr marL="0" lvl="0" indent="0" algn="ctr"/>
            <a:endParaRPr lang="pl-PL" sz="1800" dirty="0">
              <a:solidFill>
                <a:schemeClr val="tx1"/>
              </a:solidFill>
            </a:endParaRPr>
          </a:p>
          <a:p>
            <a:pPr marL="0" lvl="0" indent="0" algn="ctr"/>
            <a:endParaRPr lang="pl-PL" sz="1800" dirty="0">
              <a:solidFill>
                <a:schemeClr val="tx1"/>
              </a:solidFill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TRANSAKCJE BEZGOTÓWKOWE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496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461246" y="860811"/>
            <a:ext cx="8448085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pl-PL" sz="2800" b="1" u="sng" dirty="0">
                <a:solidFill>
                  <a:schemeClr val="tx1"/>
                </a:solidFill>
                <a:latin typeface="Josefin Sans" panose="020B0604020202020204" charset="-18"/>
              </a:rPr>
              <a:t>POLECENIE PRZELEWU- 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pl-PL" sz="2800" b="1" u="sng" dirty="0">
                <a:solidFill>
                  <a:schemeClr val="tx1"/>
                </a:solidFill>
                <a:latin typeface="Josefin Sans" panose="020B0604020202020204" charset="-18"/>
              </a:rPr>
              <a:t> 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pl-PL" sz="18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wydanie bankowi dyspozycji obciążenia rachunku dłużnika określoną kwotą i uznania tą kwotą rachunku wierzyciela. 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pl-PL" sz="18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Dokumentem bankowym, który poświadcza dokonanie przelewu jest formularz polecenia przelewu. 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pl-PL" sz="18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Bank wykonuje dyspozycję dłużnika w sposób przewidziany w umowie rachunku bankowego.</a:t>
            </a:r>
            <a:endParaRPr lang="pl-PL" sz="1800" b="1" dirty="0">
              <a:solidFill>
                <a:schemeClr val="accent6">
                  <a:lumMod val="10000"/>
                </a:schemeClr>
              </a:solidFill>
              <a:latin typeface="Josefin Sans" panose="020B0604020202020204" charset="-18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-46642" y="-164467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TRANSAKCJE BEZGOTÓWKOWE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379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873457" y="1705970"/>
            <a:ext cx="7274255" cy="2700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Polecenie przelewu oznacza </a:t>
            </a:r>
            <a:r>
              <a:rPr lang="pl-PL" sz="1600" b="1" dirty="0">
                <a:solidFill>
                  <a:schemeClr val="accent6">
                    <a:lumMod val="10000"/>
                  </a:schemeClr>
                </a:solidFill>
              </a:rPr>
              <a:t>usługę płatniczą polegającą na uznaniu rachunku płatniczego odbiorcy</a:t>
            </a: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, w przypadku gdy transakcja płatnicza z rachunku płatniczego płatnika jest dokonywana przez dostawcę usług płatniczych prowadzącego rachunek płatniczy płatnika na podstawie dyspozycji udzielonej przez płatnika.</a:t>
            </a:r>
            <a:endParaRPr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POLECENIE PRZELEWU- DEFINICJA Z UPP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51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F0AD1EB-BE3B-48D5-8067-58AFCF82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USŁUGA PŁATNICZA</a:t>
            </a:r>
          </a:p>
        </p:txBody>
      </p:sp>
    </p:spTree>
    <p:extLst>
      <p:ext uri="{BB962C8B-B14F-4D97-AF65-F5344CB8AC3E}">
        <p14:creationId xmlns:p14="http://schemas.microsoft.com/office/powerpoint/2010/main" val="2897945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 txBox="1">
            <a:spLocks noGrp="1"/>
          </p:cNvSpPr>
          <p:nvPr>
            <p:ph type="title" idx="6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l-PL" sz="1600" dirty="0">
                <a:latin typeface="Josefin Sans" panose="020B0604020202020204" charset="-18"/>
              </a:rPr>
              <a:t>POLECENIE PRZELEWU WYMAGA PODANIA NASTĘPUJĄCYCH INFORMACJI:</a:t>
            </a:r>
            <a:endParaRPr lang="pl-PL" sz="1600" dirty="0">
              <a:solidFill>
                <a:srgbClr val="434343"/>
              </a:solidFill>
              <a:latin typeface="Josefin Sans" panose="020B0604020202020204" charset="-18"/>
            </a:endParaRPr>
          </a:p>
        </p:txBody>
      </p:sp>
      <p:cxnSp>
        <p:nvCxnSpPr>
          <p:cNvPr id="717" name="Google Shape;717;p51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51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cxnSp>
        <p:nvCxnSpPr>
          <p:cNvPr id="720" name="Google Shape;720;p51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51"/>
          <p:cNvCxnSpPr/>
          <p:nvPr/>
        </p:nvCxnSpPr>
        <p:spPr>
          <a:xfrm>
            <a:off x="1154200" y="2918000"/>
            <a:ext cx="2061900" cy="0"/>
          </a:xfrm>
          <a:prstGeom prst="straightConnector1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p51"/>
          <p:cNvCxnSpPr/>
          <p:nvPr/>
        </p:nvCxnSpPr>
        <p:spPr>
          <a:xfrm>
            <a:off x="3510450" y="2918000"/>
            <a:ext cx="2061900" cy="0"/>
          </a:xfrm>
          <a:prstGeom prst="straightConnector1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1"/>
          <p:cNvCxnSpPr/>
          <p:nvPr/>
        </p:nvCxnSpPr>
        <p:spPr>
          <a:xfrm>
            <a:off x="5906050" y="2918000"/>
            <a:ext cx="2061900" cy="0"/>
          </a:xfrm>
          <a:prstGeom prst="straightConnector1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1"/>
          <p:cNvSpPr txBox="1">
            <a:spLocks noGrp="1"/>
          </p:cNvSpPr>
          <p:nvPr>
            <p:ph type="ctrTitle" idx="7"/>
          </p:nvPr>
        </p:nvSpPr>
        <p:spPr>
          <a:xfrm>
            <a:off x="1121293" y="995613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1</a:t>
            </a:r>
            <a:endParaRPr dirty="0"/>
          </a:p>
        </p:txBody>
      </p:sp>
      <p:sp>
        <p:nvSpPr>
          <p:cNvPr id="725" name="Google Shape;725;p51"/>
          <p:cNvSpPr txBox="1">
            <a:spLocks noGrp="1"/>
          </p:cNvSpPr>
          <p:nvPr>
            <p:ph type="subTitle" idx="8"/>
          </p:nvPr>
        </p:nvSpPr>
        <p:spPr>
          <a:xfrm>
            <a:off x="436728" y="1637732"/>
            <a:ext cx="3029803" cy="1241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/>
            <a:r>
              <a:rPr lang="pl-PL" sz="1400" b="1" dirty="0">
                <a:solidFill>
                  <a:schemeClr val="tx1"/>
                </a:solidFill>
              </a:rPr>
              <a:t>nazwa odbiorcy przelewu </a:t>
            </a:r>
            <a:br>
              <a:rPr lang="pl-PL" sz="1400" b="1" dirty="0">
                <a:solidFill>
                  <a:schemeClr val="tx1"/>
                </a:solidFill>
              </a:rPr>
            </a:br>
            <a:r>
              <a:rPr lang="pl-PL" sz="1400" b="1" dirty="0">
                <a:solidFill>
                  <a:schemeClr val="tx1"/>
                </a:solidFill>
              </a:rPr>
              <a:t>(osoby fizycznej, osoby prawnej,  jednostki organizacyjnej</a:t>
            </a:r>
          </a:p>
          <a:p>
            <a:pPr marL="6350" indent="-6350"/>
            <a:r>
              <a:rPr lang="pl-PL" sz="1400" b="1" dirty="0">
                <a:solidFill>
                  <a:schemeClr val="tx1"/>
                </a:solidFill>
              </a:rPr>
              <a:t>nieposiadającej osobowości prawnej)</a:t>
            </a:r>
          </a:p>
        </p:txBody>
      </p:sp>
      <p:sp>
        <p:nvSpPr>
          <p:cNvPr id="726" name="Google Shape;726;p51"/>
          <p:cNvSpPr txBox="1">
            <a:spLocks noGrp="1"/>
          </p:cNvSpPr>
          <p:nvPr>
            <p:ph type="ctrTitle" idx="9"/>
          </p:nvPr>
        </p:nvSpPr>
        <p:spPr>
          <a:xfrm>
            <a:off x="3468342" y="995339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2</a:t>
            </a:r>
            <a:endParaRPr dirty="0"/>
          </a:p>
        </p:txBody>
      </p:sp>
      <p:sp>
        <p:nvSpPr>
          <p:cNvPr id="728" name="Google Shape;728;p51"/>
          <p:cNvSpPr txBox="1">
            <a:spLocks noGrp="1"/>
          </p:cNvSpPr>
          <p:nvPr>
            <p:ph type="ctrTitle" idx="14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3</a:t>
            </a:r>
            <a:endParaRPr/>
          </a:p>
        </p:txBody>
      </p:sp>
      <p:sp>
        <p:nvSpPr>
          <p:cNvPr id="730" name="Google Shape;730;p51"/>
          <p:cNvSpPr txBox="1">
            <a:spLocks noGrp="1"/>
          </p:cNvSpPr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4</a:t>
            </a:r>
            <a:endParaRPr/>
          </a:p>
        </p:txBody>
      </p:sp>
      <p:sp>
        <p:nvSpPr>
          <p:cNvPr id="731" name="Google Shape;731;p51"/>
          <p:cNvSpPr txBox="1">
            <a:spLocks noGrp="1"/>
          </p:cNvSpPr>
          <p:nvPr>
            <p:ph type="subTitle" idx="1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l-PL" sz="1400" b="1" dirty="0">
                <a:solidFill>
                  <a:schemeClr val="tx1"/>
                </a:solidFill>
              </a:rPr>
              <a:t>numer rachunku zlecającego (w Polsce jest to numer 26-cyfrowy),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732" name="Google Shape;732;p51"/>
          <p:cNvSpPr txBox="1">
            <a:spLocks noGrp="1"/>
          </p:cNvSpPr>
          <p:nvPr>
            <p:ph type="ctrTitle" idx="2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5</a:t>
            </a:r>
            <a:endParaRPr/>
          </a:p>
        </p:txBody>
      </p:sp>
      <p:sp>
        <p:nvSpPr>
          <p:cNvPr id="733" name="Google Shape;733;p51"/>
          <p:cNvSpPr txBox="1">
            <a:spLocks noGrp="1"/>
          </p:cNvSpPr>
          <p:nvPr>
            <p:ph type="subTitle" idx="3"/>
          </p:nvPr>
        </p:nvSpPr>
        <p:spPr>
          <a:xfrm>
            <a:off x="3261815" y="3289164"/>
            <a:ext cx="2687563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/>
            <a:r>
              <a:rPr lang="pl-PL" sz="1400" b="1" dirty="0">
                <a:solidFill>
                  <a:schemeClr val="tx1"/>
                </a:solidFill>
              </a:rPr>
              <a:t>nazwa zlecającego przelew (osoby fizycznej, osoby prawnej, jednostki organizacyjnej</a:t>
            </a:r>
          </a:p>
          <a:p>
            <a:pPr marL="6350" indent="-6350"/>
            <a:r>
              <a:rPr lang="pl-PL" sz="1400" b="1" dirty="0">
                <a:solidFill>
                  <a:schemeClr val="tx1"/>
                </a:solidFill>
              </a:rPr>
              <a:t>nieposiadającej </a:t>
            </a:r>
            <a:br>
              <a:rPr lang="pl-PL" sz="1400" b="1" dirty="0">
                <a:solidFill>
                  <a:schemeClr val="tx1"/>
                </a:solidFill>
              </a:rPr>
            </a:br>
            <a:r>
              <a:rPr lang="pl-PL" sz="1400" b="1" dirty="0">
                <a:solidFill>
                  <a:schemeClr val="tx1"/>
                </a:solidFill>
              </a:rPr>
              <a:t>osobowości prawnej),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734" name="Google Shape;734;p51"/>
          <p:cNvSpPr txBox="1">
            <a:spLocks noGrp="1"/>
          </p:cNvSpPr>
          <p:nvPr>
            <p:ph type="ctrTitle" idx="4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6</a:t>
            </a:r>
            <a:endParaRPr/>
          </a:p>
        </p:txBody>
      </p:sp>
      <p:sp>
        <p:nvSpPr>
          <p:cNvPr id="735" name="Google Shape;735;p51"/>
          <p:cNvSpPr txBox="1">
            <a:spLocks noGrp="1"/>
          </p:cNvSpPr>
          <p:nvPr>
            <p:ph type="subTitle" idx="5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l-PL" sz="1400" b="1" dirty="0">
                <a:solidFill>
                  <a:schemeClr val="tx1"/>
                </a:solidFill>
              </a:rPr>
              <a:t>tytuł zobowiązania (informację, z jakiego powodu przelew jest realizowany)</a:t>
            </a:r>
            <a:endParaRPr sz="1400" b="1">
              <a:solidFill>
                <a:schemeClr val="tx1"/>
              </a:solidFill>
            </a:endParaRPr>
          </a:p>
        </p:txBody>
      </p:sp>
      <p:sp>
        <p:nvSpPr>
          <p:cNvPr id="22" name="Google Shape;725;p51"/>
          <p:cNvSpPr txBox="1">
            <a:spLocks noGrp="1"/>
          </p:cNvSpPr>
          <p:nvPr>
            <p:ph type="subTitle" idx="8"/>
          </p:nvPr>
        </p:nvSpPr>
        <p:spPr>
          <a:xfrm>
            <a:off x="3578857" y="1884079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/>
            <a:r>
              <a:rPr lang="pl-PL" sz="1400" b="1" dirty="0">
                <a:solidFill>
                  <a:schemeClr val="tx1"/>
                </a:solidFill>
              </a:rPr>
              <a:t>numer rachunku odbiorcy (w Polsce jest to numer 26-cyfrowy),</a:t>
            </a:r>
          </a:p>
        </p:txBody>
      </p:sp>
      <p:sp>
        <p:nvSpPr>
          <p:cNvPr id="23" name="Google Shape;725;p51"/>
          <p:cNvSpPr txBox="1">
            <a:spLocks noGrp="1"/>
          </p:cNvSpPr>
          <p:nvPr>
            <p:ph type="subTitle" idx="15"/>
          </p:nvPr>
        </p:nvSpPr>
        <p:spPr>
          <a:xfrm>
            <a:off x="5778500" y="2041525"/>
            <a:ext cx="2317750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r>
              <a:rPr lang="pl-PL" sz="1400" b="1" dirty="0">
                <a:solidFill>
                  <a:schemeClr val="tx1"/>
                </a:solidFill>
              </a:rPr>
              <a:t>kwota przelewu,</a:t>
            </a:r>
          </a:p>
          <a:p>
            <a:r>
              <a:rPr lang="pl-PL" sz="1400" b="1" dirty="0">
                <a:solidFill>
                  <a:schemeClr val="tx1"/>
                </a:solidFill>
              </a:rPr>
              <a:t> waluta przelewu,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" grpId="0" build="p"/>
      <p:bldP spid="731" grpId="0" build="p"/>
      <p:bldP spid="733" grpId="0" build="p"/>
      <p:bldP spid="735" grpId="0" build="p"/>
      <p:bldP spid="22" grpId="0" build="p"/>
      <p:bldP spid="2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805218" y="1427253"/>
            <a:ext cx="73152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pl-PL" sz="2800" b="1" u="sng" dirty="0">
                <a:solidFill>
                  <a:schemeClr val="tx1"/>
                </a:solidFill>
                <a:latin typeface="Josefin Sans" panose="020B0604020202020204" charset="-18"/>
              </a:rPr>
              <a:t>POLECENIE PRZELEWU- </a:t>
            </a:r>
          </a:p>
          <a:p>
            <a:pPr algn="ctr">
              <a:buNone/>
            </a:pPr>
            <a:endParaRPr lang="pl-PL" sz="2800" b="1" u="sng" dirty="0">
              <a:solidFill>
                <a:schemeClr val="tx1"/>
              </a:solidFill>
              <a:latin typeface="Josefin Sans" panose="020B0604020202020204" charset="-18"/>
            </a:endParaRPr>
          </a:p>
          <a:p>
            <a:pPr algn="ctr">
              <a:buNone/>
            </a:pPr>
            <a:r>
              <a:rPr lang="pl-PL" sz="2400" dirty="0">
                <a:solidFill>
                  <a:schemeClr val="tx1"/>
                </a:solidFill>
                <a:latin typeface="Josefin Sans" panose="020B0604020202020204" charset="-18"/>
              </a:rPr>
              <a:t>Dostawca usług płatniczych powinien zaksięgować otrzymane polecenie przelewu najpóźniej </a:t>
            </a:r>
            <a:br>
              <a:rPr lang="pl-PL" sz="2400" dirty="0">
                <a:solidFill>
                  <a:schemeClr val="tx1"/>
                </a:solidFill>
                <a:latin typeface="Josefin Sans" panose="020B0604020202020204" charset="-18"/>
              </a:rPr>
            </a:br>
            <a:r>
              <a:rPr lang="pl-PL" sz="2400" dirty="0">
                <a:solidFill>
                  <a:schemeClr val="tx1"/>
                </a:solidFill>
                <a:latin typeface="Josefin Sans" panose="020B0604020202020204" charset="-18"/>
              </a:rPr>
              <a:t>w następnym dniu roboczym po jego przyjęciu.</a:t>
            </a:r>
            <a:endParaRPr lang="pl-PL" sz="1600" b="1" dirty="0">
              <a:solidFill>
                <a:schemeClr val="tx1"/>
              </a:solidFill>
              <a:latin typeface="Josefin Sans" panose="020B0604020202020204" charset="-18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TRANSAKCJE BEZGOTÓWKOWE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6750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dirty="0">
                <a:solidFill>
                  <a:srgbClr val="434343"/>
                </a:solidFill>
              </a:rPr>
              <a:t>Polecenie przelewu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/>
            <a:r>
              <a:rPr lang="pl-PL" sz="1600" dirty="0">
                <a:solidFill>
                  <a:schemeClr val="tx1"/>
                </a:solidFill>
              </a:rPr>
              <a:t>Dyspozycja polecenia przelewu może być złożona w formie </a:t>
            </a:r>
            <a:r>
              <a:rPr lang="pl-PL" sz="1600" dirty="0" err="1">
                <a:solidFill>
                  <a:schemeClr val="tx1"/>
                </a:solidFill>
              </a:rPr>
              <a:t>wystandaryzowanego</a:t>
            </a:r>
            <a:endParaRPr lang="pl-PL" sz="1600" dirty="0">
              <a:solidFill>
                <a:schemeClr val="tx1"/>
              </a:solidFill>
            </a:endParaRPr>
          </a:p>
          <a:p>
            <a:pPr marL="6350" indent="-6350"/>
            <a:r>
              <a:rPr lang="pl-PL" sz="1600" dirty="0">
                <a:solidFill>
                  <a:schemeClr val="tx1"/>
                </a:solidFill>
              </a:rPr>
              <a:t>dokumentu papierowego, za pomocą systemu bankowości elektronicznej,</a:t>
            </a:r>
          </a:p>
          <a:p>
            <a:pPr marL="6350" indent="-6350"/>
            <a:r>
              <a:rPr lang="pl-PL" sz="1600" dirty="0">
                <a:solidFill>
                  <a:schemeClr val="tx1"/>
                </a:solidFill>
              </a:rPr>
              <a:t>systemu IVR (telefonicznie) oraz za pomocą aplikacji dostosowanej do</a:t>
            </a:r>
          </a:p>
          <a:p>
            <a:pPr marL="6350" indent="-6350"/>
            <a:r>
              <a:rPr lang="pl-PL" sz="1600" dirty="0">
                <a:solidFill>
                  <a:schemeClr val="tx1"/>
                </a:solidFill>
              </a:rPr>
              <a:t>urządzeń mobilnych.</a:t>
            </a:r>
            <a:endParaRPr sz="1600" dirty="0">
              <a:solidFill>
                <a:schemeClr val="tx1"/>
              </a:solidFill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376" y="1299210"/>
            <a:ext cx="3339737" cy="250480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"/>
          <p:cNvSpPr/>
          <p:nvPr/>
        </p:nvSpPr>
        <p:spPr>
          <a:xfrm>
            <a:off x="3635075" y="727050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2"/>
          <p:cNvSpPr/>
          <p:nvPr/>
        </p:nvSpPr>
        <p:spPr>
          <a:xfrm>
            <a:off x="6111750" y="727050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742" name="Google Shape;742;p52"/>
          <p:cNvSpPr/>
          <p:nvPr/>
        </p:nvSpPr>
        <p:spPr>
          <a:xfrm>
            <a:off x="3635075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2"/>
          <p:cNvSpPr/>
          <p:nvPr/>
        </p:nvSpPr>
        <p:spPr>
          <a:xfrm>
            <a:off x="6111750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2"/>
          <p:cNvSpPr txBox="1"/>
          <p:nvPr/>
        </p:nvSpPr>
        <p:spPr>
          <a:xfrm>
            <a:off x="3711275" y="777922"/>
            <a:ext cx="2166600" cy="162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l-PL" sz="1200" b="1" dirty="0">
                <a:latin typeface="Josefin Sans" panose="020B0604020202020204" charset="-18"/>
              </a:rPr>
              <a:t>standardowy przelew bankowy ELIXIR </a:t>
            </a:r>
            <a:r>
              <a:rPr lang="pl-PL" sz="1200" dirty="0">
                <a:latin typeface="Josefin Sans" panose="020B0604020202020204" charset="-18"/>
              </a:rPr>
              <a:t>– </a:t>
            </a:r>
            <a:br>
              <a:rPr lang="pl-PL" sz="1200" dirty="0">
                <a:latin typeface="Josefin Sans" panose="020B0604020202020204" charset="-18"/>
              </a:rPr>
            </a:br>
            <a:endParaRPr lang="pl-PL" sz="1200" dirty="0">
              <a:latin typeface="Josefin Sans" panose="020B0604020202020204" charset="-18"/>
            </a:endParaRPr>
          </a:p>
          <a:p>
            <a:pPr algn="ctr"/>
            <a:r>
              <a:rPr lang="pl-PL" sz="1200" dirty="0">
                <a:latin typeface="Josefin Sans" panose="020B0604020202020204" charset="-18"/>
              </a:rPr>
              <a:t>realizowany w międzybankowym systemie</a:t>
            </a:r>
          </a:p>
          <a:p>
            <a:pPr algn="ctr"/>
            <a:r>
              <a:rPr lang="pl-PL" sz="1200" dirty="0">
                <a:latin typeface="Josefin Sans" panose="020B0604020202020204" charset="-18"/>
              </a:rPr>
              <a:t>rozliczeń netto w złotych, obsługiwanym przez Krajową Izbę Rozliczeniową</a:t>
            </a:r>
          </a:p>
          <a:p>
            <a:pPr algn="ctr"/>
            <a:r>
              <a:rPr lang="pl-PL" sz="1200" dirty="0">
                <a:latin typeface="Josefin Sans" panose="020B0604020202020204" charset="-18"/>
              </a:rPr>
              <a:t>SA</a:t>
            </a:r>
            <a:endParaRPr sz="1200" dirty="0">
              <a:solidFill>
                <a:srgbClr val="999999"/>
              </a:solidFill>
              <a:latin typeface="Josefin Sans" panose="020B0604020202020204" charset="-18"/>
              <a:ea typeface="Ubuntu"/>
              <a:cs typeface="Ubuntu"/>
              <a:sym typeface="Ubuntu"/>
            </a:endParaRPr>
          </a:p>
        </p:txBody>
      </p:sp>
      <p:sp>
        <p:nvSpPr>
          <p:cNvPr id="745" name="Google Shape;745;p52"/>
          <p:cNvSpPr txBox="1"/>
          <p:nvPr/>
        </p:nvSpPr>
        <p:spPr>
          <a:xfrm>
            <a:off x="6271801" y="882351"/>
            <a:ext cx="2121571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l-PL" sz="1200" b="1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  <a:t>przelew RTGS SORBNET </a:t>
            </a:r>
            <a:r>
              <a:rPr lang="pl-PL" sz="1200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  <a:t>–</a:t>
            </a:r>
            <a:br>
              <a:rPr lang="pl-PL" sz="1200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</a:br>
            <a:r>
              <a:rPr lang="pl-PL" sz="1200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  <a:t> </a:t>
            </a:r>
            <a:br>
              <a:rPr lang="pl-PL" sz="1200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</a:br>
            <a:r>
              <a:rPr lang="pl-PL" sz="1200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  <a:t>realizowany w systemie SORBNET2, służącym do dokonywania</a:t>
            </a:r>
          </a:p>
          <a:p>
            <a:pPr algn="ctr"/>
            <a:r>
              <a:rPr lang="pl-PL" sz="1200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  <a:t>wysoko kwotowych rozliczeń w czasie rzeczywistym</a:t>
            </a:r>
            <a:endParaRPr sz="1200" dirty="0">
              <a:solidFill>
                <a:schemeClr val="tx1"/>
              </a:solidFill>
              <a:latin typeface="Josefin Sans" panose="020B0604020202020204" charset="-18"/>
              <a:ea typeface="Ubuntu"/>
              <a:cs typeface="Ubuntu"/>
              <a:sym typeface="Ubuntu"/>
            </a:endParaRPr>
          </a:p>
        </p:txBody>
      </p:sp>
      <p:sp>
        <p:nvSpPr>
          <p:cNvPr id="746" name="Google Shape;746;p52"/>
          <p:cNvSpPr txBox="1"/>
          <p:nvPr/>
        </p:nvSpPr>
        <p:spPr>
          <a:xfrm>
            <a:off x="3711275" y="3003300"/>
            <a:ext cx="21036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l-PL" sz="1200" b="1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  <a:t>przelew SWIFT – </a:t>
            </a:r>
            <a:br>
              <a:rPr lang="pl-PL" sz="1200" b="1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</a:br>
            <a:br>
              <a:rPr lang="pl-PL" sz="1200" b="1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</a:br>
            <a:r>
              <a:rPr lang="pl-PL" sz="1200" b="1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  <a:t> </a:t>
            </a:r>
            <a:r>
              <a:rPr lang="pl-PL" sz="1200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  <a:t>realizowany w walucie euro lub w innej walucie zagranicznej,</a:t>
            </a:r>
          </a:p>
          <a:p>
            <a:pPr algn="ctr"/>
            <a:r>
              <a:rPr lang="pl-PL" sz="1200" dirty="0">
                <a:solidFill>
                  <a:schemeClr val="tx1"/>
                </a:solidFill>
                <a:latin typeface="Josefin Sans" panose="020B0604020202020204" charset="-18"/>
                <a:ea typeface="Ubuntu"/>
                <a:cs typeface="Ubuntu"/>
                <a:sym typeface="Ubuntu"/>
              </a:rPr>
              <a:t>w obrocie pomiędzy ponad 200 krajami</a:t>
            </a:r>
            <a:endParaRPr sz="1200" dirty="0">
              <a:solidFill>
                <a:schemeClr val="tx1"/>
              </a:solidFill>
              <a:latin typeface="Josefin Sans" panose="020B0604020202020204" charset="-18"/>
              <a:ea typeface="Ubuntu"/>
              <a:cs typeface="Ubuntu"/>
              <a:sym typeface="Ubuntu"/>
            </a:endParaRPr>
          </a:p>
        </p:txBody>
      </p:sp>
      <p:sp>
        <p:nvSpPr>
          <p:cNvPr id="747" name="Google Shape;747;p52"/>
          <p:cNvSpPr txBox="1"/>
          <p:nvPr/>
        </p:nvSpPr>
        <p:spPr>
          <a:xfrm>
            <a:off x="6271802" y="2853174"/>
            <a:ext cx="19929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l-PL" sz="1200" b="1" dirty="0">
                <a:latin typeface="Josefin Sans" panose="020B0604020202020204" charset="-18"/>
              </a:rPr>
              <a:t>przelew SEPA Credit Transfer </a:t>
            </a:r>
            <a:r>
              <a:rPr lang="pl-PL" sz="1200" dirty="0">
                <a:latin typeface="Josefin Sans" panose="020B0604020202020204" charset="-18"/>
              </a:rPr>
              <a:t>–</a:t>
            </a:r>
            <a:br>
              <a:rPr lang="pl-PL" sz="1200" dirty="0">
                <a:latin typeface="Josefin Sans" panose="020B0604020202020204" charset="-18"/>
              </a:rPr>
            </a:br>
            <a:br>
              <a:rPr lang="pl-PL" sz="1200" dirty="0">
                <a:latin typeface="Josefin Sans" panose="020B0604020202020204" charset="-18"/>
              </a:rPr>
            </a:br>
            <a:r>
              <a:rPr lang="pl-PL" sz="1200" dirty="0">
                <a:latin typeface="Josefin Sans" panose="020B0604020202020204" charset="-18"/>
              </a:rPr>
              <a:t> realizowany w euro w obrębie krajów UE, Islandii,</a:t>
            </a:r>
          </a:p>
          <a:p>
            <a:pPr algn="ctr"/>
            <a:r>
              <a:rPr lang="pl-PL" sz="1200" dirty="0">
                <a:latin typeface="Josefin Sans" panose="020B0604020202020204" charset="-18"/>
              </a:rPr>
              <a:t>Norwegii, Liechtensteinu i Szwajcarii</a:t>
            </a:r>
            <a:endParaRPr sz="1200" dirty="0">
              <a:solidFill>
                <a:srgbClr val="999999"/>
              </a:solidFill>
              <a:latin typeface="Josefin Sans" panose="020B0604020202020204" charset="-18"/>
              <a:ea typeface="Ubuntu"/>
              <a:cs typeface="Ubuntu"/>
              <a:sym typeface="Ubuntu"/>
            </a:endParaRPr>
          </a:p>
        </p:txBody>
      </p:sp>
      <p:sp>
        <p:nvSpPr>
          <p:cNvPr id="748" name="Google Shape;748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33</a:t>
            </a:fld>
            <a:endParaRPr/>
          </a:p>
        </p:txBody>
      </p:sp>
      <p:sp>
        <p:nvSpPr>
          <p:cNvPr id="749" name="Google Shape;749;p52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l-PL" sz="2000" dirty="0">
                <a:latin typeface="Josefin Sans" panose="020B0604020202020204" charset="-18"/>
              </a:rPr>
              <a:t>W Polsce dostępne są następujące rodzaje polecenia</a:t>
            </a:r>
            <a:br>
              <a:rPr lang="pl-PL" sz="2000" dirty="0">
                <a:latin typeface="Josefin Sans" panose="020B0604020202020204" charset="-18"/>
              </a:rPr>
            </a:br>
            <a:r>
              <a:rPr lang="pl-PL" sz="2000" dirty="0">
                <a:latin typeface="Josefin Sans" panose="020B0604020202020204" charset="-18"/>
              </a:rPr>
              <a:t>przelewu:</a:t>
            </a:r>
            <a:endParaRPr sz="1000" b="0" dirty="0">
              <a:solidFill>
                <a:srgbClr val="999999"/>
              </a:solidFill>
              <a:latin typeface="Josefin Sans" panose="020B0604020202020204" charset="-18"/>
              <a:ea typeface="Ubuntu Light"/>
              <a:cs typeface="Ubuntu Light"/>
              <a:sym typeface="Ubuntu Light"/>
            </a:endParaRPr>
          </a:p>
        </p:txBody>
      </p:sp>
      <p:sp>
        <p:nvSpPr>
          <p:cNvPr id="12" name="pole tekstowe 11"/>
          <p:cNvSpPr txBox="1"/>
          <p:nvPr/>
        </p:nvSpPr>
        <p:spPr>
          <a:xfrm>
            <a:off x="1132765" y="4497169"/>
            <a:ext cx="7301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latin typeface="Josefin Sans" panose="020B0604020202020204" charset="-18"/>
              </a:rPr>
              <a:t>przelew natychmiastowy – realizowany w trybie 7/24. Środki są przekazywane</a:t>
            </a:r>
          </a:p>
          <a:p>
            <a:pPr algn="ctr"/>
            <a:r>
              <a:rPr lang="pl-PL" sz="1200" dirty="0">
                <a:latin typeface="Josefin Sans" panose="020B0604020202020204" charset="-18"/>
              </a:rPr>
              <a:t>z rachunku płatnika na wskazany rachunek odbiorcy z wyłączeniem międzybankowych</a:t>
            </a:r>
          </a:p>
          <a:p>
            <a:pPr algn="ctr"/>
            <a:r>
              <a:rPr lang="pl-PL" sz="1200" dirty="0">
                <a:latin typeface="Josefin Sans" panose="020B0604020202020204" charset="-18"/>
              </a:rPr>
              <a:t>sesji rozliczeniowych, w czasie od kilku sekund do kilku minut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/>
      <p:bldP spid="745" grpId="0"/>
      <p:bldP spid="746" grpId="0"/>
      <p:bldP spid="747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3D735DD-DA9B-4403-8AED-39C2C53D5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860400"/>
            <a:ext cx="7703999" cy="3740400"/>
          </a:xfrm>
        </p:spPr>
        <p:txBody>
          <a:bodyPr/>
          <a:lstStyle/>
          <a:p>
            <a:pPr marL="158750" indent="0" algn="ctr">
              <a:lnSpc>
                <a:spcPct val="150000"/>
              </a:lnSpc>
              <a:buNone/>
            </a:pPr>
            <a:r>
              <a:rPr lang="pl-PL" sz="1200" dirty="0"/>
              <a:t>Z rachunków zastrzeżonych (ESCROW) korzystają klienci, którym </a:t>
            </a:r>
            <a:r>
              <a:rPr lang="pl-PL" sz="1200" b="1" dirty="0"/>
              <a:t>zależy</a:t>
            </a:r>
            <a:br>
              <a:rPr lang="pl-PL" sz="1200" b="1" dirty="0"/>
            </a:br>
            <a:r>
              <a:rPr lang="pl-PL" sz="1200" b="1" dirty="0">
                <a:solidFill>
                  <a:schemeClr val="accent2">
                    <a:lumMod val="50000"/>
                  </a:schemeClr>
                </a:solidFill>
              </a:rPr>
              <a:t> na maksymalnym bezpieczeństwie transakcji.</a:t>
            </a:r>
          </a:p>
          <a:p>
            <a:pPr marL="158750" indent="0" algn="ctr">
              <a:lnSpc>
                <a:spcPct val="150000"/>
              </a:lnSpc>
              <a:buNone/>
            </a:pPr>
            <a:endParaRPr lang="pl-PL" sz="1200" dirty="0"/>
          </a:p>
          <a:p>
            <a:pPr marL="158750" indent="0" algn="ctr">
              <a:lnSpc>
                <a:spcPct val="150000"/>
              </a:lnSpc>
              <a:buNone/>
            </a:pPr>
            <a:r>
              <a:rPr lang="pl-PL" sz="1200" dirty="0"/>
              <a:t>Skorzystanie z rachunku zastrzeżonego/powierniczego sprawia, że bank przyjmuje rolę strażnika interesów obu stron transakcji handlowej. </a:t>
            </a:r>
            <a:br>
              <a:rPr lang="pl-PL" sz="1200" dirty="0"/>
            </a:br>
            <a:r>
              <a:rPr lang="pl-PL" sz="1200" b="1" dirty="0">
                <a:solidFill>
                  <a:schemeClr val="accent2">
                    <a:lumMod val="50000"/>
                  </a:schemeClr>
                </a:solidFill>
              </a:rPr>
              <a:t>Kupujący przekazuje środki na specjalny rachunek, a rozliczenie transakcji następuje po spełnieniu przez sprzedającego warunków określonych wcześniej w umowie.</a:t>
            </a:r>
          </a:p>
          <a:p>
            <a:pPr marL="158750" indent="0" algn="ctr">
              <a:lnSpc>
                <a:spcPct val="150000"/>
              </a:lnSpc>
              <a:buNone/>
            </a:pPr>
            <a:endParaRPr lang="pl-PL" sz="1200" dirty="0"/>
          </a:p>
          <a:p>
            <a:pPr marL="158750" indent="0" algn="ctr">
              <a:lnSpc>
                <a:spcPct val="150000"/>
              </a:lnSpc>
              <a:buNone/>
            </a:pPr>
            <a:r>
              <a:rPr lang="pl-PL" sz="1200" dirty="0"/>
              <a:t>Rachunki zastrzeżone są przeznaczone w szczególności klientów, którzy:</a:t>
            </a:r>
          </a:p>
          <a:p>
            <a:pPr marL="158750" indent="0" algn="ctr">
              <a:lnSpc>
                <a:spcPct val="150000"/>
              </a:lnSpc>
              <a:buNone/>
            </a:pPr>
            <a:r>
              <a:rPr lang="pl-PL" sz="1200" dirty="0"/>
              <a:t> </a:t>
            </a:r>
            <a:r>
              <a:rPr lang="pl-PL" sz="1200" b="1" dirty="0">
                <a:solidFill>
                  <a:schemeClr val="accent2">
                    <a:lumMod val="50000"/>
                  </a:schemeClr>
                </a:solidFill>
              </a:rPr>
              <a:t>zawierają transakcje z partnerem, którego wiarygodności jeszcze nie znają,</a:t>
            </a:r>
          </a:p>
          <a:p>
            <a:pPr marL="158750" indent="0" algn="ctr">
              <a:lnSpc>
                <a:spcPct val="150000"/>
              </a:lnSpc>
              <a:buNone/>
            </a:pPr>
            <a:r>
              <a:rPr lang="pl-PL" sz="1200" b="1" dirty="0">
                <a:solidFill>
                  <a:schemeClr val="accent2">
                    <a:lumMod val="50000"/>
                  </a:schemeClr>
                </a:solidFill>
              </a:rPr>
              <a:t>zawierają transakcje o szczególnych warunkach lub dużym skomplikowaniu, np. sprzedaży-zakupu nieruchomości, chcą zabezpieczyć interesy obu stron wymiany.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9C99A4B5-B107-457A-A231-74DF0265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>
                <a:latin typeface="Josefin Sans" panose="020B0604020202020204" charset="-18"/>
              </a:rPr>
              <a:t>RACHUNKI ZASTRZEŻONE</a:t>
            </a:r>
          </a:p>
        </p:txBody>
      </p:sp>
    </p:spTree>
    <p:extLst>
      <p:ext uri="{BB962C8B-B14F-4D97-AF65-F5344CB8AC3E}">
        <p14:creationId xmlns:p14="http://schemas.microsoft.com/office/powerpoint/2010/main" val="2931189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410BE60-618A-4AC1-ACEF-77B5F0739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/>
              <a:t>OBSŁUGA I REALIZACJA TRANSAKCJI PŁATNICZYCH WALUTOWYCH</a:t>
            </a:r>
            <a:br>
              <a:rPr lang="pl-PL" sz="3600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57746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6311526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pl-PL" sz="1800" b="1" dirty="0">
                <a:solidFill>
                  <a:schemeClr val="tx1"/>
                </a:solidFill>
              </a:rPr>
              <a:t>Usługa </a:t>
            </a:r>
            <a:r>
              <a:rPr lang="pl-PL" sz="1800" b="1" u="sng" dirty="0">
                <a:solidFill>
                  <a:schemeClr val="tx1"/>
                </a:solidFill>
              </a:rPr>
              <a:t>inicjowana przez płatnika </a:t>
            </a:r>
            <a:r>
              <a:rPr lang="pl-PL" sz="1800" b="1" dirty="0">
                <a:solidFill>
                  <a:schemeClr val="tx1"/>
                </a:solidFill>
              </a:rPr>
              <a:t>polegająca na umożliwieniu przekazania środków z krajowego rachunku płatniczego płatnika u dostawcy na krajowy rachunek płatniczy odbiorcy u dostawcy w walucie innej niż złoty oraz euro.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POLECENIE PRZELEWU W WALUCIE OBCEJ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36</a:t>
            </a:fld>
            <a:endParaRPr/>
          </a:p>
        </p:txBody>
      </p:sp>
      <p:cxnSp>
        <p:nvCxnSpPr>
          <p:cNvPr id="242" name="Google Shape;242;p36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37665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6311526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pl-PL" sz="1800" b="1" dirty="0">
                <a:solidFill>
                  <a:schemeClr val="tx1"/>
                </a:solidFill>
              </a:rPr>
              <a:t>Mówiąc prościej…</a:t>
            </a:r>
          </a:p>
          <a:p>
            <a:pPr marL="0" lvl="0" indent="0" algn="ctr">
              <a:lnSpc>
                <a:spcPct val="150000"/>
              </a:lnSpc>
              <a:buNone/>
            </a:pPr>
            <a:endParaRPr lang="pl-PL" sz="1800" b="1" dirty="0">
              <a:solidFill>
                <a:schemeClr val="tx1"/>
              </a:solidFill>
            </a:endParaRPr>
          </a:p>
          <a:p>
            <a:pPr marL="0" lvl="0" indent="0" algn="ctr">
              <a:lnSpc>
                <a:spcPct val="150000"/>
              </a:lnSpc>
              <a:buNone/>
            </a:pPr>
            <a:r>
              <a:rPr lang="pl-PL" sz="1800" b="1" dirty="0">
                <a:solidFill>
                  <a:schemeClr val="tx1"/>
                </a:solidFill>
              </a:rPr>
              <a:t>Transakcja płatnicza polegająca na przekazaniu środków w walucie obcej innej niż euro na rachunek w innym banku w Polsce.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POLECENIE PRZELEWU W WALUCIE OBCEJ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37</a:t>
            </a:fld>
            <a:endParaRPr/>
          </a:p>
        </p:txBody>
      </p:sp>
      <p:cxnSp>
        <p:nvCxnSpPr>
          <p:cNvPr id="242" name="Google Shape;242;p36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28965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7997885F-660C-4279-9C69-B7068FB3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271" y="382812"/>
            <a:ext cx="4664371" cy="1445025"/>
          </a:xfrm>
        </p:spPr>
        <p:txBody>
          <a:bodyPr/>
          <a:lstStyle/>
          <a:p>
            <a:r>
              <a:rPr lang="pl-PL" sz="3600" dirty="0"/>
              <a:t>POLECENIE PRZELEWU </a:t>
            </a:r>
            <a:br>
              <a:rPr lang="pl-PL" sz="3600" dirty="0"/>
            </a:br>
            <a:r>
              <a:rPr lang="pl-PL" sz="3600" dirty="0"/>
              <a:t>W WALUCIE OBCEJ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C4FD49AD-19BC-4431-AC8E-0290AF992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C9B4001-F9A1-4C2E-BA1E-47695E0D8AA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955525"/>
            <a:ext cx="3484500" cy="3695100"/>
          </a:xfrm>
        </p:spPr>
        <p:txBody>
          <a:bodyPr/>
          <a:lstStyle/>
          <a:p>
            <a:pPr marL="158750" indent="0" algn="ctr">
              <a:lnSpc>
                <a:spcPct val="150000"/>
              </a:lnSpc>
              <a:buNone/>
            </a:pPr>
            <a:r>
              <a:rPr lang="pl-PL" sz="1800" dirty="0"/>
              <a:t>Przelewy zagraniczne mogą być realizowane zarówno z rachunków walutowych, </a:t>
            </a:r>
            <a:br>
              <a:rPr lang="pl-PL" sz="1800" dirty="0"/>
            </a:br>
            <a:r>
              <a:rPr lang="pl-PL" sz="1800" dirty="0"/>
              <a:t>jak i kont prowadzonych  w złotówkach. </a:t>
            </a:r>
          </a:p>
          <a:p>
            <a:pPr marL="158750" indent="0" algn="ctr">
              <a:lnSpc>
                <a:spcPct val="150000"/>
              </a:lnSpc>
              <a:buNone/>
            </a:pPr>
            <a:endParaRPr lang="pl-PL" sz="18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9986468-7010-456F-B0CB-495CB7A5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493" y="2053088"/>
            <a:ext cx="3643814" cy="2735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025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4">
            <a:extLst>
              <a:ext uri="{FF2B5EF4-FFF2-40B4-BE49-F238E27FC236}">
                <a16:creationId xmlns:a16="http://schemas.microsoft.com/office/drawing/2014/main" id="{C4FD49AD-19BC-4431-AC8E-0290AF992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60400"/>
            <a:ext cx="1480842" cy="3740400"/>
          </a:xfrm>
        </p:spPr>
        <p:txBody>
          <a:bodyPr/>
          <a:lstStyle/>
          <a:p>
            <a:pPr marL="5016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b="1" dirty="0"/>
              <a:t>SWIFT</a:t>
            </a:r>
          </a:p>
          <a:p>
            <a:pPr marL="5016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2000" b="1" dirty="0"/>
          </a:p>
          <a:p>
            <a:pPr marL="5016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2000" b="1" dirty="0"/>
          </a:p>
          <a:p>
            <a:pPr marL="5016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b="1" dirty="0"/>
              <a:t>IBAN</a:t>
            </a:r>
          </a:p>
          <a:p>
            <a:pPr marL="5016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2000" b="1" dirty="0"/>
          </a:p>
          <a:p>
            <a:pPr marL="5016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2000" b="1" dirty="0"/>
          </a:p>
          <a:p>
            <a:pPr marL="50165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b="1" dirty="0"/>
              <a:t>SEPA</a:t>
            </a:r>
          </a:p>
          <a:p>
            <a:pPr marL="158750" indent="0">
              <a:lnSpc>
                <a:spcPct val="150000"/>
              </a:lnSpc>
            </a:pPr>
            <a:endParaRPr lang="pl-PL" sz="2000" b="1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997885F-660C-4279-9C69-B7068FB3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2347" y="31103"/>
            <a:ext cx="7704000" cy="320400"/>
          </a:xfrm>
        </p:spPr>
        <p:txBody>
          <a:bodyPr/>
          <a:lstStyle/>
          <a:p>
            <a:r>
              <a:rPr lang="pl-PL" sz="2800" dirty="0"/>
              <a:t>PRZELEWY ZAGRANICZNE </a:t>
            </a:r>
            <a:endParaRPr lang="pl-PL" sz="4400" dirty="0"/>
          </a:p>
        </p:txBody>
      </p:sp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DF8BC2E5-18F5-467A-A0F3-ABB780A8AC4B}"/>
              </a:ext>
            </a:extLst>
          </p:cNvPr>
          <p:cNvCxnSpPr/>
          <p:nvPr/>
        </p:nvCxnSpPr>
        <p:spPr>
          <a:xfrm>
            <a:off x="1480842" y="1068149"/>
            <a:ext cx="2524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87261F7F-96B6-4326-980D-AC2CD15CFF06}"/>
              </a:ext>
            </a:extLst>
          </p:cNvPr>
          <p:cNvCxnSpPr/>
          <p:nvPr/>
        </p:nvCxnSpPr>
        <p:spPr>
          <a:xfrm>
            <a:off x="1480842" y="2466723"/>
            <a:ext cx="2524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C14BDBAA-B699-4183-995E-57003FC46BA8}"/>
              </a:ext>
            </a:extLst>
          </p:cNvPr>
          <p:cNvCxnSpPr/>
          <p:nvPr/>
        </p:nvCxnSpPr>
        <p:spPr>
          <a:xfrm>
            <a:off x="1480842" y="3849112"/>
            <a:ext cx="2524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9F50DB4D-0151-49F5-9629-E03D77025750}"/>
              </a:ext>
            </a:extLst>
          </p:cNvPr>
          <p:cNvSpPr txBox="1"/>
          <p:nvPr/>
        </p:nvSpPr>
        <p:spPr>
          <a:xfrm>
            <a:off x="-720191" y="1267951"/>
            <a:ext cx="3042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i="1" dirty="0">
                <a:latin typeface="Josefin Sans" panose="020B0604020202020204" charset="-18"/>
              </a:rPr>
              <a:t>zwany kodem BIC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E8B3474-2378-4E02-BEE4-5673AB319238}"/>
              </a:ext>
            </a:extLst>
          </p:cNvPr>
          <p:cNvSpPr txBox="1"/>
          <p:nvPr/>
        </p:nvSpPr>
        <p:spPr>
          <a:xfrm>
            <a:off x="3940821" y="321285"/>
            <a:ext cx="5203179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1200" b="0" i="0" dirty="0">
                <a:solidFill>
                  <a:srgbClr val="2C2B2B"/>
                </a:solidFill>
                <a:effectLst/>
                <a:latin typeface="Josefin Sans" panose="020B0604020202020204" charset="-18"/>
              </a:rPr>
              <a:t>To przelew, który pozwala dokonać płatności w dowolnej walucie do dowolnego banku i kraju na całym świecie. </a:t>
            </a:r>
            <a:r>
              <a:rPr lang="pl-PL" sz="1200" dirty="0">
                <a:solidFill>
                  <a:srgbClr val="2C2B2B"/>
                </a:solidFill>
                <a:latin typeface="Josefin Sans" panose="020B0604020202020204" charset="-18"/>
              </a:rPr>
              <a:t>R</a:t>
            </a:r>
            <a:r>
              <a:rPr lang="pl-PL" sz="1200" b="0" i="0" dirty="0">
                <a:solidFill>
                  <a:srgbClr val="2C2B2B"/>
                </a:solidFill>
                <a:effectLst/>
                <a:latin typeface="Josefin Sans" panose="020B0604020202020204" charset="-18"/>
              </a:rPr>
              <a:t>ealizowany jest w walutach obcych. Służy on do transferu pieniędzy do państw spoza Unii Europejskiej, nie oznacza to jednak, że za jego pośrednictwem nie można wysyłać środków finansowych między państwami członkowskimi UE.</a:t>
            </a:r>
            <a:endParaRPr lang="pl-PL" sz="1200" dirty="0">
              <a:latin typeface="Josefin Sans" panose="020B0604020202020204" charset="-18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07331234-F904-4802-818D-2EB538263EB8}"/>
              </a:ext>
            </a:extLst>
          </p:cNvPr>
          <p:cNvSpPr txBox="1"/>
          <p:nvPr/>
        </p:nvSpPr>
        <p:spPr>
          <a:xfrm>
            <a:off x="4033880" y="1803368"/>
            <a:ext cx="5029200" cy="172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1200" dirty="0">
                <a:latin typeface="Josefin Sans" panose="020B0604020202020204" charset="-18"/>
              </a:rPr>
              <a:t>międzynarodowy standard numeracji kont bankowych pozwalającym na przelew środków finansowych na zagraniczne rachunki oraz na otrzymywanie przelewów od podmiotów zagranicznych na krajowe konta bankowe.  składający się z kodu kraju (np. PL), dwóch cyfr kontrolnych, numeru jednostki organizacyjnej banku oraz porządkowego numeru rachunku</a:t>
            </a:r>
            <a:r>
              <a:rPr lang="pl-PL" sz="1200" b="1" dirty="0">
                <a:latin typeface="Josefin Sans" panose="020B0604020202020204" charset="-18"/>
              </a:rPr>
              <a:t>.</a:t>
            </a:r>
            <a:endParaRPr lang="pl-PL" sz="1200" dirty="0"/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730FABDD-BDA1-4788-A586-0090604148B8}"/>
              </a:ext>
            </a:extLst>
          </p:cNvPr>
          <p:cNvCxnSpPr/>
          <p:nvPr/>
        </p:nvCxnSpPr>
        <p:spPr>
          <a:xfrm>
            <a:off x="4151214" y="1775529"/>
            <a:ext cx="4693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0DCAC8D4-9EAF-4DC4-A9AA-8618536A09D3}"/>
              </a:ext>
            </a:extLst>
          </p:cNvPr>
          <p:cNvCxnSpPr/>
          <p:nvPr/>
        </p:nvCxnSpPr>
        <p:spPr>
          <a:xfrm>
            <a:off x="4195719" y="3582560"/>
            <a:ext cx="46933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E728B27-E65E-4E08-9365-DCB7E98E9DAE}"/>
              </a:ext>
            </a:extLst>
          </p:cNvPr>
          <p:cNvSpPr txBox="1"/>
          <p:nvPr/>
        </p:nvSpPr>
        <p:spPr>
          <a:xfrm>
            <a:off x="4114800" y="3623594"/>
            <a:ext cx="49482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1200" dirty="0">
                <a:latin typeface="Josefin Sans" panose="020B0604020202020204" charset="-18"/>
              </a:rPr>
              <a:t>Przelew krajowy lub zagraniczny w walucie EURO w ramach Jednolitego Obszaru Płatniczego w Euro (</a:t>
            </a:r>
            <a:r>
              <a:rPr lang="pl-PL" sz="1200" i="1" dirty="0">
                <a:latin typeface="Josefin Sans" panose="020B0604020202020204" charset="-18"/>
              </a:rPr>
              <a:t>Single Euro </a:t>
            </a:r>
            <a:r>
              <a:rPr lang="pl-PL" sz="1200" i="1" dirty="0" err="1">
                <a:latin typeface="Josefin Sans" panose="020B0604020202020204" charset="-18"/>
              </a:rPr>
              <a:t>Payments</a:t>
            </a:r>
            <a:r>
              <a:rPr lang="pl-PL" sz="1200" i="1" dirty="0">
                <a:latin typeface="Josefin Sans" panose="020B0604020202020204" charset="-18"/>
              </a:rPr>
              <a:t> </a:t>
            </a:r>
            <a:r>
              <a:rPr lang="pl-PL" sz="1200" i="1" dirty="0" err="1">
                <a:latin typeface="Josefin Sans" panose="020B0604020202020204" charset="-18"/>
              </a:rPr>
              <a:t>Area</a:t>
            </a:r>
            <a:r>
              <a:rPr lang="pl-PL" sz="1200" dirty="0">
                <a:latin typeface="Josefin Sans" panose="020B0604020202020204" charset="-18"/>
              </a:rPr>
              <a:t>),  czyli krajów Unii Europejskiej oraz Andory, Islandii, Liechtensteinu, Monako, Norwegii, San Marino, Szwajcarii i Watykanu. </a:t>
            </a:r>
          </a:p>
          <a:p>
            <a:endParaRPr lang="pl-PL" sz="1200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AA7023ED-99CD-4065-86DF-0C40EDB19299}"/>
              </a:ext>
            </a:extLst>
          </p:cNvPr>
          <p:cNvSpPr txBox="1"/>
          <p:nvPr/>
        </p:nvSpPr>
        <p:spPr>
          <a:xfrm>
            <a:off x="1642683" y="602637"/>
            <a:ext cx="2168666" cy="32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268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/>
      <p:bldP spid="13" grpId="0"/>
      <p:bldP spid="15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0" y="522473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1600" b="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W UUP nie znajdziemy definicji usług płatniczych, a jedynie zamknięty katalog </a:t>
            </a:r>
            <a:br>
              <a:rPr lang="pl-PL" sz="1600" b="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</a:br>
            <a:r>
              <a:rPr lang="pl-PL" sz="1600" b="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określonych rodzajów działalności, którą należy traktować jako usługi płatnicze. </a:t>
            </a:r>
            <a:endParaRPr sz="1600" b="0" dirty="0">
              <a:solidFill>
                <a:schemeClr val="bg2">
                  <a:lumMod val="50000"/>
                </a:schemeClr>
              </a:solidFill>
              <a:latin typeface="Josefin Sans" panose="020B0604020202020204" charset="-18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9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b="1">
                <a:solidFill>
                  <a:schemeClr val="bg2">
                    <a:lumMod val="50000"/>
                  </a:schemeClr>
                </a:solidFill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4</a:t>
            </a:fld>
            <a:endParaRPr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0" name="Google Shape;270;p39"/>
          <p:cNvSpPr txBox="1">
            <a:spLocks noGrp="1"/>
          </p:cNvSpPr>
          <p:nvPr>
            <p:ph type="ctrTitle" idx="2"/>
          </p:nvPr>
        </p:nvSpPr>
        <p:spPr>
          <a:xfrm>
            <a:off x="1105350" y="14177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1" name="Google Shape;271;p39"/>
          <p:cNvSpPr txBox="1">
            <a:spLocks noGrp="1"/>
          </p:cNvSpPr>
          <p:nvPr>
            <p:ph type="subTitle" idx="1"/>
          </p:nvPr>
        </p:nvSpPr>
        <p:spPr>
          <a:xfrm>
            <a:off x="1026600" y="2121525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l-PL" sz="1400" dirty="0">
                <a:solidFill>
                  <a:schemeClr val="bg2">
                    <a:lumMod val="50000"/>
                  </a:schemeClr>
                </a:solidFill>
              </a:rPr>
              <a:t>przyjmowaniu wpłat gotówki i dokonywaniu wypłat gotówki z rachunku płatniczego oraz wszelkie działania niezbędne do prowadzenia rachunku</a:t>
            </a:r>
            <a:endParaRPr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ctrTitle" idx="3"/>
          </p:nvPr>
        </p:nvSpPr>
        <p:spPr>
          <a:xfrm>
            <a:off x="3436100" y="14431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3" name="Google Shape;273;p39"/>
          <p:cNvSpPr txBox="1">
            <a:spLocks noGrp="1"/>
          </p:cNvSpPr>
          <p:nvPr>
            <p:ph type="subTitle" idx="4"/>
          </p:nvPr>
        </p:nvSpPr>
        <p:spPr>
          <a:xfrm>
            <a:off x="3515163" y="2526127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l-PL" sz="1600" dirty="0">
                <a:solidFill>
                  <a:schemeClr val="bg2">
                    <a:lumMod val="50000"/>
                  </a:schemeClr>
                </a:solidFill>
              </a:rPr>
              <a:t>wydawaniu instrumentów płatniczych</a:t>
            </a:r>
            <a:endParaRPr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4" name="Google Shape;274;p39"/>
          <p:cNvSpPr txBox="1">
            <a:spLocks noGrp="1"/>
          </p:cNvSpPr>
          <p:nvPr>
            <p:ph type="ctrTitle" idx="5"/>
          </p:nvPr>
        </p:nvSpPr>
        <p:spPr>
          <a:xfrm>
            <a:off x="6055780" y="14177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6"/>
          </p:nvPr>
        </p:nvSpPr>
        <p:spPr>
          <a:xfrm>
            <a:off x="6055780" y="2650149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l-PL" sz="1400" dirty="0">
                <a:solidFill>
                  <a:schemeClr val="bg2">
                    <a:lumMod val="50000"/>
                  </a:schemeClr>
                </a:solidFill>
              </a:rPr>
              <a:t>świadczeniu usługi przekazu pieniężnego</a:t>
            </a:r>
            <a:endParaRPr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9FF77947-B818-460E-B893-B9569385B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41177"/>
            <a:ext cx="3981092" cy="3740400"/>
          </a:xfrm>
        </p:spPr>
        <p:txBody>
          <a:bodyPr/>
          <a:lstStyle/>
          <a:p>
            <a:pPr marL="158750" indent="0" algn="ctr">
              <a:buNone/>
            </a:pPr>
            <a:r>
              <a:rPr lang="pl-PL" sz="2000" b="1" dirty="0">
                <a:solidFill>
                  <a:schemeClr val="tx1"/>
                </a:solidFill>
              </a:rPr>
              <a:t>KOD SWIFT </a:t>
            </a:r>
            <a:br>
              <a:rPr lang="pl-PL" sz="2000" b="1" dirty="0">
                <a:solidFill>
                  <a:schemeClr val="tx1"/>
                </a:solidFill>
              </a:rPr>
            </a:br>
            <a:r>
              <a:rPr lang="pl-PL" sz="2000" b="1" dirty="0">
                <a:solidFill>
                  <a:schemeClr val="tx1"/>
                </a:solidFill>
              </a:rPr>
              <a:t>(zwany kodem BIC)</a:t>
            </a:r>
          </a:p>
          <a:p>
            <a:pPr marL="158750" indent="0" algn="ctr">
              <a:buNone/>
            </a:pPr>
            <a:endParaRPr lang="pl-PL" sz="2000" b="1" dirty="0">
              <a:solidFill>
                <a:schemeClr val="tx1"/>
              </a:solidFill>
            </a:endParaRPr>
          </a:p>
          <a:p>
            <a:pPr marL="158750" indent="0" algn="ctr">
              <a:buNone/>
            </a:pPr>
            <a:r>
              <a:rPr lang="pl-PL" sz="2000" dirty="0"/>
              <a:t>używany do transakcji międzynarodowych, dzięki któremu można zidentyfikować instytucję finansową.  </a:t>
            </a:r>
            <a:br>
              <a:rPr lang="pl-PL" sz="2000" dirty="0"/>
            </a:br>
            <a:br>
              <a:rPr lang="pl-PL" sz="2000" dirty="0"/>
            </a:br>
            <a:r>
              <a:rPr lang="pl-PL" sz="2000" dirty="0"/>
              <a:t>Kod SWIFT może składać się z 8 lub 11 znaków</a:t>
            </a:r>
          </a:p>
          <a:p>
            <a:pPr marL="158750" indent="0" algn="ctr">
              <a:buNone/>
            </a:pPr>
            <a:endParaRPr lang="pl-PL" sz="2000" b="1" dirty="0">
              <a:solidFill>
                <a:schemeClr val="tx1"/>
              </a:solidFill>
            </a:endParaRPr>
          </a:p>
          <a:p>
            <a:pPr marL="158750" indent="0" algn="ctr">
              <a:buNone/>
            </a:pPr>
            <a:endParaRPr lang="pl-PL" sz="2000" b="1" dirty="0">
              <a:solidFill>
                <a:schemeClr val="tx1"/>
              </a:solidFill>
            </a:endParaRPr>
          </a:p>
          <a:p>
            <a:pPr marL="158750" indent="0" algn="ctr">
              <a:buNone/>
            </a:pPr>
            <a:endParaRPr lang="pl-PL" sz="2000" b="1" dirty="0">
              <a:solidFill>
                <a:schemeClr val="tx1"/>
              </a:solidFill>
            </a:endParaRPr>
          </a:p>
          <a:p>
            <a:pPr marL="158750" indent="0" algn="ctr">
              <a:buNone/>
            </a:pPr>
            <a:endParaRPr lang="pl-PL" sz="2000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48BC7813-65BD-4481-9BA3-95E8F04F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BFFB91A-296D-4A19-87BE-1D0265DA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8846" y="0"/>
            <a:ext cx="4960418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3046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8AA4743-ACF7-4EF6-8A87-BB21DF836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700200"/>
            <a:ext cx="7501508" cy="3740400"/>
          </a:xfrm>
        </p:spPr>
        <p:txBody>
          <a:bodyPr/>
          <a:lstStyle/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pl-PL" sz="1400" dirty="0">
                <a:latin typeface="Josefin Sans" panose="020B0604020202020204" charset="-18"/>
              </a:rPr>
              <a:t>szybkość transferu, </a:t>
            </a:r>
            <a:br>
              <a:rPr lang="pl-PL" sz="1400" dirty="0">
                <a:latin typeface="Josefin Sans" panose="020B0604020202020204" charset="-18"/>
              </a:rPr>
            </a:br>
            <a:endParaRPr lang="pl-PL" sz="1400" dirty="0">
              <a:latin typeface="Josefin Sans" panose="020B0604020202020204" charset="-18"/>
            </a:endParaRP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pl-PL" sz="1400" dirty="0">
                <a:latin typeface="Josefin Sans" panose="020B0604020202020204" charset="-18"/>
              </a:rPr>
              <a:t>Przelew może dotrzeć do odbiorcy w dniu roboczym następującym po dniu przyjęcia zlecenia przelewu lub nawet tego samego dnia, o ile zostanie on zlecony w określonym czasie.</a:t>
            </a:r>
            <a:br>
              <a:rPr lang="pl-PL" sz="1400" dirty="0">
                <a:latin typeface="Josefin Sans" panose="020B0604020202020204" charset="-18"/>
              </a:rPr>
            </a:br>
            <a:endParaRPr lang="pl-PL" sz="1400" dirty="0">
              <a:latin typeface="Josefin Sans" panose="020B0604020202020204" charset="-18"/>
            </a:endParaRP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pl-PL" sz="1400" dirty="0">
                <a:latin typeface="Josefin Sans" panose="020B0604020202020204" charset="-18"/>
              </a:rPr>
              <a:t>brak banków pośredniczących – niższy koszt transakcji, </a:t>
            </a:r>
            <a:br>
              <a:rPr lang="pl-PL" sz="1400" dirty="0">
                <a:latin typeface="Josefin Sans" panose="020B0604020202020204" charset="-18"/>
              </a:rPr>
            </a:br>
            <a:endParaRPr lang="pl-PL" sz="1400" dirty="0">
              <a:latin typeface="Josefin Sans" panose="020B0604020202020204" charset="-18"/>
            </a:endParaRP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pl-PL" sz="1400" dirty="0">
                <a:latin typeface="Josefin Sans" panose="020B0604020202020204" charset="-18"/>
              </a:rPr>
              <a:t>opłata za przelew nie jest potrącana z transferowanej kwoty.</a:t>
            </a:r>
          </a:p>
          <a:p>
            <a:pPr marL="158750" indent="0">
              <a:buNone/>
            </a:pPr>
            <a:endParaRPr lang="pl-PL" sz="1400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9DC21BB4-9219-4B21-A933-69C237AC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PRZELEW SEPA</a:t>
            </a:r>
          </a:p>
        </p:txBody>
      </p:sp>
    </p:spTree>
    <p:extLst>
      <p:ext uri="{BB962C8B-B14F-4D97-AF65-F5344CB8AC3E}">
        <p14:creationId xmlns:p14="http://schemas.microsoft.com/office/powerpoint/2010/main" val="375081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625418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000" dirty="0">
                <a:solidFill>
                  <a:srgbClr val="434343"/>
                </a:solidFill>
              </a:rPr>
              <a:t>PRZELEW ZAGRANICZNY- KLIENCI KORPORACYJNI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304020" y="1782246"/>
            <a:ext cx="426798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regulowanie zagranicznych należności i zobowiązań płatniczych o charakterze biznesowym</a:t>
            </a:r>
          </a:p>
          <a:p>
            <a:pPr>
              <a:buFont typeface="Wingdings" pitchFamily="2" charset="2"/>
              <a:buChar char="ü"/>
            </a:pPr>
            <a:endParaRPr lang="pl-PL" sz="1600" dirty="0">
              <a:solidFill>
                <a:schemeClr val="accent6">
                  <a:lumMod val="10000"/>
                </a:schemeClr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regulowanie zagranicznych należności i zobowiązań płatniczych o charakterze pozabiznesowym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6493" y="641444"/>
            <a:ext cx="2860757" cy="261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1012" name="Picture 4" descr="C:\Users\Lapik\Desktop\przelewy_tradycyjne_0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5027" y="2483892"/>
            <a:ext cx="4140853" cy="23825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7012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625418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000" dirty="0">
                <a:solidFill>
                  <a:srgbClr val="434343"/>
                </a:solidFill>
              </a:rPr>
              <a:t>PRZELEW ZAGRANICZNY- KLIENCI KORPORACYJNI</a:t>
            </a:r>
            <a:endParaRPr sz="2000"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574535" y="1729225"/>
            <a:ext cx="3997465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Usługa ta przeznaczona jest dla klientów prowadzących międzynarodową działalność gospodarczą i służy do regulowania wszelkich zobowiązań płatniczych występujących w związku</a:t>
            </a:r>
            <a:br>
              <a:rPr lang="pl-PL" sz="1600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 z prowadzeniem tej działalności.</a:t>
            </a:r>
            <a:endParaRPr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4926238" y="1600753"/>
            <a:ext cx="3794078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Font typeface="Wingdings" pitchFamily="2" charset="2"/>
              <a:buChar char="ü"/>
            </a:pPr>
            <a:r>
              <a:rPr lang="pl-PL" b="1" dirty="0">
                <a:latin typeface="Josefin Sans" panose="020B0604020202020204" charset="-18"/>
              </a:rPr>
              <a:t> PRZELEW WYCHODZĄCY</a:t>
            </a:r>
            <a:br>
              <a:rPr lang="pl-PL" b="1" dirty="0">
                <a:latin typeface="Josefin Sans" panose="020B0604020202020204" charset="-18"/>
              </a:rPr>
            </a:br>
            <a:br>
              <a:rPr lang="pl-PL" b="1" dirty="0">
                <a:latin typeface="Josefin Sans" panose="020B0604020202020204" charset="-18"/>
              </a:rPr>
            </a:br>
            <a:endParaRPr lang="pl-PL" b="1" dirty="0">
              <a:latin typeface="Josefin Sans" panose="020B0604020202020204" charset="-18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ü"/>
            </a:pPr>
            <a:r>
              <a:rPr lang="pl-PL" b="1" dirty="0">
                <a:latin typeface="Josefin Sans" panose="020B0604020202020204" charset="-18"/>
              </a:rPr>
              <a:t> PŁATNOŚĆ ZAGRANICZNA PRZYCHODZĄCA</a:t>
            </a:r>
          </a:p>
        </p:txBody>
      </p:sp>
    </p:spTree>
    <p:extLst>
      <p:ext uri="{BB962C8B-B14F-4D97-AF65-F5344CB8AC3E}">
        <p14:creationId xmlns:p14="http://schemas.microsoft.com/office/powerpoint/2010/main" val="16346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title" idx="4"/>
          </p:nvPr>
        </p:nvSpPr>
        <p:spPr>
          <a:xfrm>
            <a:off x="0" y="65412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2400" dirty="0">
                <a:solidFill>
                  <a:schemeClr val="tx1"/>
                </a:solidFill>
              </a:rPr>
              <a:t>PRZELEW ZAGRANICZNY- KLIENCI KORPORACYJNI</a:t>
            </a:r>
            <a:endParaRPr sz="2400">
              <a:solidFill>
                <a:schemeClr val="tx1"/>
              </a:solidFill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49" name="Google Shape;249;p3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7"/>
          <p:cNvSpPr txBox="1">
            <a:spLocks noGrp="1"/>
          </p:cNvSpPr>
          <p:nvPr>
            <p:ph type="ctrTitle"/>
          </p:nvPr>
        </p:nvSpPr>
        <p:spPr>
          <a:xfrm>
            <a:off x="784929" y="1571550"/>
            <a:ext cx="3497799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tx1"/>
                </a:solidFill>
                <a:latin typeface="Josefin Sans" panose="020B0604020202020204" charset="-18"/>
              </a:rPr>
              <a:t>PRZELEW ZAGRANICZNY- </a:t>
            </a:r>
            <a:r>
              <a:rPr lang="pl-PL" b="1" dirty="0">
                <a:solidFill>
                  <a:schemeClr val="tx1"/>
                </a:solidFill>
                <a:latin typeface="Josefin Sans" panose="020B0604020202020204" charset="-18"/>
              </a:rPr>
              <a:t>WYCHODZĄCY</a:t>
            </a:r>
            <a:endParaRPr b="1" dirty="0">
              <a:solidFill>
                <a:schemeClr val="tx1"/>
              </a:solidFill>
              <a:latin typeface="Josefin Sans" panose="020B0604020202020204" charset="-18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subTitle" idx="1"/>
          </p:nvPr>
        </p:nvSpPr>
        <p:spPr>
          <a:xfrm>
            <a:off x="474610" y="2140004"/>
            <a:ext cx="4118841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to dyspozycja klienta, (zleceniodawcy), </a:t>
            </a:r>
            <a:br>
              <a:rPr lang="pl-PL" sz="1600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dla banku zagranicznego lub innego krajowego. </a:t>
            </a:r>
            <a:br>
              <a:rPr lang="pl-PL" sz="1600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Ma on przekazać wskazanej osobie (beneficjentowi) określoną kwotę w złotych lub w walucie obcej </a:t>
            </a:r>
            <a:endParaRPr sz="16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tx1"/>
                </a:solidFill>
                <a:latin typeface="Josefin Sans" panose="020B0604020202020204" charset="-18"/>
              </a:rPr>
              <a:t>PRZELEW ZAGRANICZNY </a:t>
            </a:r>
            <a:r>
              <a:rPr lang="pl-PL" b="1" dirty="0">
                <a:solidFill>
                  <a:schemeClr val="tx1"/>
                </a:solidFill>
                <a:latin typeface="Josefin Sans" panose="020B0604020202020204" charset="-18"/>
              </a:rPr>
              <a:t>PRZYCHODZĄCY</a:t>
            </a:r>
            <a:endParaRPr b="1" dirty="0">
              <a:solidFill>
                <a:schemeClr val="tx1"/>
              </a:solidFill>
              <a:latin typeface="Josefin Sans" panose="020B0604020202020204" charset="-18"/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subTitle" idx="3"/>
          </p:nvPr>
        </p:nvSpPr>
        <p:spPr>
          <a:xfrm>
            <a:off x="5029251" y="2366580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to skierowane polecenie. </a:t>
            </a:r>
            <a:br>
              <a:rPr lang="pl-PL" sz="1600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pl-PL" sz="1600" dirty="0">
                <a:solidFill>
                  <a:schemeClr val="accent6">
                    <a:lumMod val="10000"/>
                  </a:schemeClr>
                </a:solidFill>
              </a:rPr>
              <a:t>Uznanie rachunku klienta.</a:t>
            </a:r>
            <a:endParaRPr sz="1600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15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 build="p"/>
      <p:bldP spid="252" grpId="0"/>
      <p:bldP spid="25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887105" y="1504792"/>
            <a:ext cx="736979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pl-PL" sz="14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W zleceniu przelewu zagranicznego zleceniodawca ma obowiązek wskazać datę waluty dla banku, z którą będzie zrealizowana płatność. </a:t>
            </a:r>
            <a:br>
              <a:rPr lang="pl-PL" sz="14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</a:br>
            <a:br>
              <a:rPr lang="pl-PL" sz="14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</a:br>
            <a:endParaRPr lang="pl-PL" sz="1400" dirty="0">
              <a:solidFill>
                <a:schemeClr val="accent6">
                  <a:lumMod val="10000"/>
                </a:schemeClr>
              </a:solidFill>
              <a:latin typeface="Josefin Sans" panose="020B0604020202020204" charset="-18"/>
            </a:endParaRPr>
          </a:p>
          <a:p>
            <a:pPr algn="ctr">
              <a:lnSpc>
                <a:spcPct val="150000"/>
              </a:lnSpc>
            </a:pPr>
            <a:r>
              <a:rPr lang="pl-PL" sz="14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Data waluty dla banku oznacza dzień, w którym przekazywana przelewem zagranicznym kwota zostanie postawiona do dyspozycji banku otrzymującego przelew.</a:t>
            </a:r>
          </a:p>
          <a:p>
            <a:pPr marL="0" indent="0" algn="ctr">
              <a:buNone/>
            </a:pPr>
            <a:endParaRPr sz="1400" dirty="0">
              <a:solidFill>
                <a:schemeClr val="accent6">
                  <a:lumMod val="10000"/>
                </a:schemeClr>
              </a:solidFill>
              <a:latin typeface="Josefin Sans" panose="020B0604020202020204" charset="-18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sz="2400" dirty="0"/>
              <a:t>PRZELEW ZAGRANICZNY- KLIENCI KORPORACYJNI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7501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766209" y="2530782"/>
            <a:ext cx="4300331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 dirty="0">
                <a:solidFill>
                  <a:srgbClr val="434343"/>
                </a:solidFill>
              </a:rPr>
              <a:t> </a:t>
            </a:r>
            <a:r>
              <a:rPr lang="pl-PL" sz="3600" dirty="0">
                <a:solidFill>
                  <a:srgbClr val="434343"/>
                </a:solidFill>
              </a:rPr>
              <a:t>AUTORYZACJA TRANSAKCJI PŁATNICZEJ</a:t>
            </a:r>
            <a:endParaRPr sz="3600" dirty="0">
              <a:solidFill>
                <a:srgbClr val="434343"/>
              </a:solidFill>
            </a:endParaRPr>
          </a:p>
        </p:txBody>
      </p:sp>
      <p:grpSp>
        <p:nvGrpSpPr>
          <p:cNvPr id="5" name="Google Shape;8735;p75"/>
          <p:cNvGrpSpPr/>
          <p:nvPr/>
        </p:nvGrpSpPr>
        <p:grpSpPr>
          <a:xfrm>
            <a:off x="1061143" y="1491800"/>
            <a:ext cx="1932037" cy="2245582"/>
            <a:chOff x="2523000" y="1954875"/>
            <a:chExt cx="262325" cy="295000"/>
          </a:xfrm>
        </p:grpSpPr>
        <p:sp>
          <p:nvSpPr>
            <p:cNvPr id="6" name="Google Shape;8736;p75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737;p75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214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218485" y="1525672"/>
            <a:ext cx="8391440" cy="2741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pl-PL" sz="12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Art. 40. 1. USTAWY O USŁUGACH PŁATNICZYCH</a:t>
            </a:r>
            <a:br>
              <a:rPr lang="pl-PL" sz="12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</a:br>
            <a:endParaRPr lang="pl-PL" sz="1200" b="1" dirty="0">
              <a:solidFill>
                <a:schemeClr val="accent6">
                  <a:lumMod val="10000"/>
                </a:schemeClr>
              </a:solidFill>
              <a:latin typeface="Josefin Sans" panose="020B0604020202020204" charset="-18"/>
            </a:endParaRPr>
          </a:p>
          <a:p>
            <a:pPr algn="ctr">
              <a:lnSpc>
                <a:spcPct val="150000"/>
              </a:lnSpc>
              <a:buNone/>
            </a:pPr>
            <a:r>
              <a:rPr lang="pl-PL" sz="12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 </a:t>
            </a:r>
            <a:r>
              <a:rPr lang="pl-PL" sz="12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Transakcję płatniczą uważa się za autoryzowaną</a:t>
            </a:r>
            <a:r>
              <a:rPr lang="pl-PL" sz="12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, </a:t>
            </a:r>
            <a:r>
              <a:rPr lang="pl-PL" sz="20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jeżeli płatnik wyraził zgodę na wykonanie transakcji płatniczej w sposób przewidziany </a:t>
            </a:r>
            <a:br>
              <a:rPr lang="pl-PL" sz="20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</a:br>
            <a:r>
              <a:rPr lang="pl-PL" sz="20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w umowie między płatnikiem a jego dostawcą. </a:t>
            </a:r>
            <a:br>
              <a:rPr lang="pl-PL" sz="20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</a:br>
            <a:r>
              <a:rPr lang="pl-PL" sz="12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Zgoda może dotyczyć także kolejnych transakcji płatniczych.</a:t>
            </a:r>
            <a:endParaRPr lang="pl-PL" sz="1200" b="1" dirty="0">
              <a:solidFill>
                <a:schemeClr val="accent6">
                  <a:lumMod val="10000"/>
                </a:schemeClr>
              </a:solidFill>
              <a:latin typeface="Josefin Sans" panose="020B0604020202020204" charset="-1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6">
                  <a:lumMod val="10000"/>
                </a:schemeClr>
              </a:solidFill>
              <a:latin typeface="Josefin Sans" panose="020B0604020202020204" charset="-18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>
                <a:solidFill>
                  <a:srgbClr val="434343"/>
                </a:solidFill>
              </a:rPr>
              <a:t>AUTORYZACJA TRANSAKCJI PŁATNICZEJ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7102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342973" y="1269242"/>
            <a:ext cx="8205685" cy="3137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pl-PL" sz="14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Art. 40. 2. USTAWY O USŁUGACH PŁATNICZYCH</a:t>
            </a:r>
          </a:p>
          <a:p>
            <a:pPr algn="ctr">
              <a:lnSpc>
                <a:spcPct val="150000"/>
              </a:lnSpc>
              <a:buNone/>
            </a:pPr>
            <a:endParaRPr lang="pl-PL" sz="1400" b="1" dirty="0">
              <a:solidFill>
                <a:schemeClr val="accent6">
                  <a:lumMod val="10000"/>
                </a:schemeClr>
              </a:solidFill>
              <a:latin typeface="Josefin Sans" panose="020B0604020202020204" charset="-18"/>
            </a:endParaRPr>
          </a:p>
          <a:p>
            <a:pPr algn="ctr">
              <a:lnSpc>
                <a:spcPct val="150000"/>
              </a:lnSpc>
              <a:buNone/>
            </a:pPr>
            <a:r>
              <a:rPr lang="pl-PL" sz="1600" b="1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 Zgoda powinna być udzielona przez płatnika przed wykonaniem transakcji płatniczej albo kolejnych transakcji płatniczych</a:t>
            </a:r>
            <a:r>
              <a:rPr lang="pl-PL" sz="16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, chyba że płatnik i jego dostawca uzgodnili, że zgoda może zostać udzielona także po ich wykonaniu. </a:t>
            </a:r>
          </a:p>
          <a:p>
            <a:pPr algn="ctr">
              <a:lnSpc>
                <a:spcPct val="150000"/>
              </a:lnSpc>
              <a:buNone/>
            </a:pPr>
            <a:r>
              <a:rPr lang="pl-PL" sz="1600" dirty="0">
                <a:solidFill>
                  <a:schemeClr val="accent6">
                    <a:lumMod val="10000"/>
                  </a:schemeClr>
                </a:solidFill>
                <a:latin typeface="Josefin Sans" panose="020B0604020202020204" charset="-18"/>
              </a:rPr>
              <a:t>Zgody na wykonanie transakcji płatniczej można również udzielić za pośrednictwem odbiorcy, dostawcy odbiorcy albo dostawcy świadczącego usługę inicjowania transakcji płatniczej.</a:t>
            </a: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>
                <a:solidFill>
                  <a:srgbClr val="434343"/>
                </a:solidFill>
              </a:rPr>
              <a:t>AUTORYZACJA TRANSAKCJI PŁATNICZEJ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598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400" dirty="0">
                <a:latin typeface="Josefin Sans" panose="020B0604020202020204" charset="-18"/>
              </a:rPr>
              <a:t>NIE</a:t>
            </a:r>
            <a:r>
              <a:rPr lang="pl-PL" sz="2400" b="1" dirty="0">
                <a:latin typeface="Josefin Sans" panose="020B0604020202020204" charset="-18"/>
              </a:rPr>
              <a:t>AUTORYZOWANA TRANSAKCJA PŁATNICZA</a:t>
            </a:r>
            <a:endParaRPr sz="2400" b="1" dirty="0">
              <a:latin typeface="Josefin Sans" panose="020B0604020202020204" charset="-18"/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49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"/>
          </p:nvPr>
        </p:nvSpPr>
        <p:spPr>
          <a:xfrm>
            <a:off x="489602" y="2015841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>
              <a:lnSpc>
                <a:spcPct val="150000"/>
              </a:lnSpc>
            </a:pPr>
            <a:r>
              <a:rPr lang="pl-PL" sz="1600" b="1" dirty="0">
                <a:solidFill>
                  <a:schemeClr val="tx1"/>
                </a:solidFill>
              </a:rPr>
              <a:t>Z nieautoryzowaną transakcją płatniczą mamy do czynienia w sytuacji, </a:t>
            </a:r>
            <a:r>
              <a:rPr lang="pl-PL" sz="1800" b="1" dirty="0">
                <a:solidFill>
                  <a:srgbClr val="FF0000"/>
                </a:solidFill>
              </a:rPr>
              <a:t>gdy płatnik nie wyraził na nią zgody.</a:t>
            </a:r>
          </a:p>
          <a:p>
            <a:pPr marL="6350" indent="-6350">
              <a:lnSpc>
                <a:spcPct val="150000"/>
              </a:lnSpc>
            </a:pPr>
            <a:endParaRPr lang="pl-PL" sz="16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1" name="Google Shape;261;p38"/>
          <p:cNvSpPr txBox="1">
            <a:spLocks noGrp="1"/>
          </p:cNvSpPr>
          <p:nvPr>
            <p:ph type="subTitle" idx="2"/>
          </p:nvPr>
        </p:nvSpPr>
        <p:spPr>
          <a:xfrm>
            <a:off x="5270373" y="1869743"/>
            <a:ext cx="3606600" cy="226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pl-PL" sz="1600" b="1" dirty="0">
                <a:solidFill>
                  <a:schemeClr val="accent6">
                    <a:lumMod val="10000"/>
                  </a:schemeClr>
                </a:solidFill>
              </a:rPr>
              <a:t>Z autoryzowaną transakcją płatniczą mamy do czynienia w sytuacji</a:t>
            </a:r>
            <a:r>
              <a:rPr lang="pl-PL" sz="1800" b="1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lang="pl-PL" sz="1800" b="1" dirty="0">
                <a:solidFill>
                  <a:srgbClr val="00B050"/>
                </a:solidFill>
              </a:rPr>
              <a:t>gdy płatnik wyraził na nią zgodę.</a:t>
            </a:r>
            <a:endParaRPr lang="pl-PL" sz="1600" b="1" dirty="0">
              <a:solidFill>
                <a:srgbClr val="00B050"/>
              </a:solidFill>
            </a:endParaRPr>
          </a:p>
        </p:txBody>
      </p:sp>
      <p:sp>
        <p:nvSpPr>
          <p:cNvPr id="6" name="Google Shape;258;p38"/>
          <p:cNvSpPr txBox="1">
            <a:spLocks/>
          </p:cNvSpPr>
          <p:nvPr/>
        </p:nvSpPr>
        <p:spPr>
          <a:xfrm>
            <a:off x="5118467" y="1023478"/>
            <a:ext cx="3571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Josefin Sans" panose="020B0604020202020204" charset="-18"/>
                <a:ea typeface="Ubuntu"/>
                <a:cs typeface="Ubuntu"/>
                <a:sym typeface="Ubuntu"/>
              </a:rPr>
              <a:t>AUTORYZOWANA TRANSAKCJA PŁATNICZA</a:t>
            </a:r>
          </a:p>
        </p:txBody>
      </p:sp>
      <p:pic>
        <p:nvPicPr>
          <p:cNvPr id="7" name="Picture 3" descr="C:\Users\Lapik\Desktop\NeedyQuaintGrayling-size_restricted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698" y="3693813"/>
            <a:ext cx="2521195" cy="1449687"/>
          </a:xfrm>
          <a:prstGeom prst="rect">
            <a:avLst/>
          </a:prstGeom>
          <a:noFill/>
        </p:spPr>
      </p:pic>
      <p:pic>
        <p:nvPicPr>
          <p:cNvPr id="1026" name="Picture 2" descr="C:\Users\Lapik\Desktop\giphy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3637" y="3507529"/>
            <a:ext cx="2096282" cy="16359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60978" y="493391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sz="1600" b="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W UUP nie znajdziemy definicji usług płatniczych, a jedynie zamknięty katalog </a:t>
            </a:r>
            <a:br>
              <a:rPr lang="pl-PL" sz="1600" b="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</a:br>
            <a:r>
              <a:rPr lang="pl-PL" sz="1600" b="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określonych rodzajów działalności, którą należy traktować jako usługi płatnicze. </a:t>
            </a:r>
            <a:endParaRPr sz="1600" b="0" dirty="0">
              <a:solidFill>
                <a:schemeClr val="bg2">
                  <a:lumMod val="50000"/>
                </a:schemeClr>
              </a:solidFill>
              <a:latin typeface="Josefin Sans" panose="020B0604020202020204" charset="-18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9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bg2">
                    <a:lumMod val="50000"/>
                  </a:schemeClr>
                </a:solidFill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5</a:t>
            </a:fld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ctrTitle" idx="3"/>
          </p:nvPr>
        </p:nvSpPr>
        <p:spPr>
          <a:xfrm>
            <a:off x="3436100" y="14431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3" name="Google Shape;273;p39"/>
          <p:cNvSpPr txBox="1">
            <a:spLocks noGrp="1"/>
          </p:cNvSpPr>
          <p:nvPr>
            <p:ph type="subTitle" idx="4"/>
          </p:nvPr>
        </p:nvSpPr>
        <p:spPr>
          <a:xfrm>
            <a:off x="3515163" y="2188903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l-PL" sz="1400" b="1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wykonywaniu transakcji płatniczych, w tym transferu środków pieniężnych na rachunek płatniczy u dostawcy użytkownika lub u innego dostawcy: </a:t>
            </a:r>
            <a:endParaRPr sz="1400" b="1" dirty="0">
              <a:solidFill>
                <a:schemeClr val="bg2">
                  <a:lumMod val="50000"/>
                </a:schemeClr>
              </a:solidFill>
              <a:latin typeface="Josefin Sans" panose="020B0604020202020204" charset="-18"/>
            </a:endParaRPr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6"/>
          </p:nvPr>
        </p:nvSpPr>
        <p:spPr>
          <a:xfrm>
            <a:off x="6081905" y="2310568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l-PL" sz="14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b) przy użyciu karty płatniczej lub podobnego instrumentu płatniczego, </a:t>
            </a:r>
            <a:endParaRPr sz="1400" dirty="0">
              <a:solidFill>
                <a:schemeClr val="bg2">
                  <a:lumMod val="50000"/>
                </a:schemeClr>
              </a:solidFill>
              <a:latin typeface="Josefin Sans" panose="020B0604020202020204" charset="-18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348343" y="2408653"/>
            <a:ext cx="2504751" cy="1112400"/>
          </a:xfrm>
        </p:spPr>
        <p:txBody>
          <a:bodyPr/>
          <a:lstStyle/>
          <a:p>
            <a:r>
              <a:rPr lang="pl-PL" sz="14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	a) przez wykonywanie usług polecenia zapłaty, w tym jednorazowych poleceń zapłaty</a:t>
            </a:r>
          </a:p>
        </p:txBody>
      </p:sp>
      <p:sp>
        <p:nvSpPr>
          <p:cNvPr id="17" name="Google Shape;275;p39"/>
          <p:cNvSpPr txBox="1">
            <a:spLocks/>
          </p:cNvSpPr>
          <p:nvPr/>
        </p:nvSpPr>
        <p:spPr>
          <a:xfrm>
            <a:off x="885004" y="3973372"/>
            <a:ext cx="7215691" cy="6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pl-PL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c) przez wykonywanie usług polecenia przelewu , w tym stałych zleceń;</a:t>
            </a:r>
          </a:p>
        </p:txBody>
      </p:sp>
    </p:spTree>
    <p:extLst>
      <p:ext uri="{BB962C8B-B14F-4D97-AF65-F5344CB8AC3E}">
        <p14:creationId xmlns:p14="http://schemas.microsoft.com/office/powerpoint/2010/main" val="3090054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50</a:t>
            </a:fld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1"/>
          </p:nvPr>
        </p:nvSpPr>
        <p:spPr>
          <a:xfrm>
            <a:off x="5167591" y="707074"/>
            <a:ext cx="3761867" cy="3956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indent="-6350" algn="ctr">
              <a:lnSpc>
                <a:spcPct val="150000"/>
              </a:lnSpc>
            </a:pPr>
            <a:r>
              <a:rPr lang="pl-PL" sz="1400" b="1" dirty="0">
                <a:solidFill>
                  <a:schemeClr val="accent6">
                    <a:lumMod val="10000"/>
                  </a:schemeClr>
                </a:solidFill>
              </a:rPr>
              <a:t>Jeżeli zgoda na transakcję płatniczą nie została udzielona przez podmiot do tego uprawniony </a:t>
            </a:r>
            <a:r>
              <a:rPr lang="pl-PL" sz="1400" dirty="0">
                <a:solidFill>
                  <a:schemeClr val="accent6">
                    <a:lumMod val="10000"/>
                  </a:schemeClr>
                </a:solidFill>
              </a:rPr>
              <a:t>(np. przez posiadacza rachunku), </a:t>
            </a:r>
            <a:r>
              <a:rPr lang="pl-PL" sz="1400" b="1" dirty="0">
                <a:solidFill>
                  <a:schemeClr val="accent6">
                    <a:lumMod val="10000"/>
                  </a:schemeClr>
                </a:solidFill>
              </a:rPr>
              <a:t>a dostawca wykonuje transakcję</a:t>
            </a:r>
            <a:r>
              <a:rPr lang="pl-PL" sz="1400" dirty="0">
                <a:solidFill>
                  <a:schemeClr val="accent6">
                    <a:lumMod val="10000"/>
                  </a:schemeClr>
                </a:solidFill>
              </a:rPr>
              <a:t>,</a:t>
            </a:r>
          </a:p>
          <a:p>
            <a:pPr marL="6350" indent="-6350" algn="ctr">
              <a:lnSpc>
                <a:spcPct val="150000"/>
              </a:lnSpc>
            </a:pPr>
            <a:r>
              <a:rPr lang="pl-PL" sz="1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pl-PL" sz="1400" b="1" u="sng" dirty="0">
                <a:solidFill>
                  <a:schemeClr val="accent6">
                    <a:lumMod val="10000"/>
                  </a:schemeClr>
                </a:solidFill>
              </a:rPr>
              <a:t>TO NIE ZYSKUJE ON UPRAWNIENIA ANI DO OBCIĄŻENIA RACHUNKU PŁATNICZEGO PŁATNIKA, ANI DO ŻĄDANIA OD PŁATNIKA ZWROTU KWOTY, KTÓRĄ PRZEKAZAŁ DOSTAWCY USŁUG PŁATNICZYCH ODBIORCY. </a:t>
            </a:r>
            <a:endParaRPr lang="pl-PL" sz="1400" b="1" u="sng" dirty="0">
              <a:solidFill>
                <a:schemeClr val="accent6">
                  <a:lumMod val="1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298" name="Google Shape;298;p42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2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2" descr="Znalezione obrazy dla zapytania attention">
            <a:extLst>
              <a:ext uri="{FF2B5EF4-FFF2-40B4-BE49-F238E27FC236}">
                <a16:creationId xmlns:a16="http://schemas.microsoft.com/office/drawing/2014/main" id="{FA3794C8-21A1-415E-BA3C-F6FE2F148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09" y="0"/>
            <a:ext cx="521703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10554" y="830134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pl-PL" sz="2000" dirty="0">
                <a:solidFill>
                  <a:schemeClr val="tx1"/>
                </a:solidFill>
              </a:rPr>
              <a:t>NIEAUTORYZOWANA TRANSAKCJA PŁATNICZA</a:t>
            </a:r>
            <a:endParaRPr lang="pl-PL" sz="2000"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pl-PL" sz="1600" b="1" dirty="0">
                <a:solidFill>
                  <a:schemeClr val="tx1"/>
                </a:solidFill>
              </a:rPr>
              <a:t>Ryzyko odpowiedzialności z tytułu przeprowadzenia nieautoryzowanej transakcji płatniczej spoczywa </a:t>
            </a:r>
          </a:p>
          <a:p>
            <a:pPr marL="0" lvl="0" indent="0">
              <a:lnSpc>
                <a:spcPct val="150000"/>
              </a:lnSpc>
            </a:pPr>
            <a:r>
              <a:rPr lang="pl-PL" sz="1600" b="1" dirty="0">
                <a:solidFill>
                  <a:schemeClr val="tx1"/>
                </a:solidFill>
              </a:rPr>
              <a:t>w całości na dostawcy usług płatniczych.</a:t>
            </a: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96610" name="Picture 2" descr="Znalezione obrazy dla zapytania FAI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3888" y="1828800"/>
            <a:ext cx="4490112" cy="2161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873457" y="1269242"/>
            <a:ext cx="7615449" cy="3137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pl-PL" sz="1800" b="1" dirty="0">
                <a:solidFill>
                  <a:schemeClr val="accent6">
                    <a:lumMod val="10000"/>
                  </a:schemeClr>
                </a:solidFill>
              </a:rPr>
              <a:t>Na dostawcy użytkownika spoczywa ciężar udowodnienia, że transakcja płatnicza została autoryzowana i prawidłowo zapisana w systemie służącym do obsługi transakcji płatniczych </a:t>
            </a:r>
            <a:r>
              <a:rPr lang="pl-PL" sz="1800" dirty="0">
                <a:solidFill>
                  <a:schemeClr val="accent6">
                    <a:lumMod val="10000"/>
                  </a:schemeClr>
                </a:solidFill>
              </a:rPr>
              <a:t>dostawcy oraz że nie miała na nią wpływu awaria techniczna ani innego rodzaju usterka związana z usługą płatniczą świadczoną przez tego dostawcę, w tym dostawcę świadczącego usługę inicjowania transakcji płatniczej.</a:t>
            </a:r>
            <a:endParaRPr lang="pl-PL" sz="1800" b="1" i="1" u="sng" dirty="0">
              <a:solidFill>
                <a:schemeClr val="accent6">
                  <a:lumMod val="10000"/>
                </a:schemeClr>
              </a:solidFill>
              <a:latin typeface="Century Gothic" pitchFamily="34" charset="0"/>
            </a:endParaRPr>
          </a:p>
          <a:p>
            <a:pPr algn="ctr">
              <a:lnSpc>
                <a:spcPct val="150000"/>
              </a:lnSpc>
              <a:buNone/>
            </a:pPr>
            <a:endParaRPr lang="pl-PL" dirty="0">
              <a:solidFill>
                <a:schemeClr val="accent6">
                  <a:lumMod val="10000"/>
                </a:schemeClr>
              </a:solidFill>
              <a:latin typeface="Ubuntu" charset="0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>
                <a:solidFill>
                  <a:srgbClr val="434343"/>
                </a:solidFill>
              </a:rPr>
              <a:t>AUTORYZACJA TRANSAKCJI PŁATNICZEJ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496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764275" y="1130025"/>
            <a:ext cx="7615449" cy="3137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pl-PL" sz="1400" dirty="0">
                <a:solidFill>
                  <a:schemeClr val="accent6">
                    <a:lumMod val="10000"/>
                  </a:schemeClr>
                </a:solidFill>
              </a:rPr>
              <a:t>Art. 46 ust. 1 </a:t>
            </a:r>
            <a:r>
              <a:rPr lang="pl-PL" sz="1400" dirty="0" err="1">
                <a:solidFill>
                  <a:schemeClr val="accent6">
                    <a:lumMod val="10000"/>
                  </a:schemeClr>
                </a:solidFill>
              </a:rPr>
              <a:t>u.u.p</a:t>
            </a:r>
            <a:r>
              <a:rPr lang="pl-PL" sz="1400"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  <a:buNone/>
            </a:pPr>
            <a:r>
              <a:rPr lang="pl-PL" sz="1400" dirty="0">
                <a:solidFill>
                  <a:schemeClr val="accent6">
                    <a:lumMod val="10000"/>
                  </a:schemeClr>
                </a:solidFill>
              </a:rPr>
              <a:t>W przypadku wystąpienia nieautoryzowanej transakcji </a:t>
            </a:r>
            <a:r>
              <a:rPr lang="pl-PL" sz="2000" dirty="0">
                <a:solidFill>
                  <a:schemeClr val="accent6">
                    <a:lumMod val="10000"/>
                  </a:schemeClr>
                </a:solidFill>
              </a:rPr>
              <a:t>płatniczej </a:t>
            </a:r>
            <a:r>
              <a:rPr lang="pl-PL" sz="2000" b="1" dirty="0">
                <a:solidFill>
                  <a:schemeClr val="accent6">
                    <a:lumMod val="10000"/>
                  </a:schemeClr>
                </a:solidFill>
              </a:rPr>
              <a:t>dostawca płatnika niezwłocznie</a:t>
            </a:r>
            <a:r>
              <a:rPr lang="pl-PL" sz="1400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lang="pl-PL" sz="1400" u="sng" dirty="0">
                <a:solidFill>
                  <a:schemeClr val="accent6">
                    <a:lumMod val="10000"/>
                  </a:schemeClr>
                </a:solidFill>
              </a:rPr>
              <a:t>nie później jednak niż do końca dnia roboczego następującego po dniu stwierdzenia wystąpienia nieautoryzowanej transakcji, którą został obciążony rachunek płatnika, lub po dniu otrzymania stosownego zgłoszenia</a:t>
            </a:r>
            <a:r>
              <a:rPr lang="pl-PL" sz="1400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lang="pl-PL" sz="2000" b="1" dirty="0">
                <a:solidFill>
                  <a:schemeClr val="accent6">
                    <a:lumMod val="10000"/>
                  </a:schemeClr>
                </a:solidFill>
              </a:rPr>
              <a:t>zwraca płatnikowi kwotę nieautoryzowanej transakcji płatniczej</a:t>
            </a:r>
            <a:r>
              <a:rPr lang="pl-PL" sz="1400" dirty="0">
                <a:solidFill>
                  <a:schemeClr val="accent6">
                    <a:lumMod val="10000"/>
                  </a:schemeClr>
                </a:solidFill>
              </a:rPr>
              <a:t>, z wyjątkiem przypadku gdy dostawca płatnika ma uzasadnione i należycie udokumentowane podstawy, aby podejrzewać oszustwo, i poinformuje o tym w formie pisemnej organy powołane do ścigania przestępstw. </a:t>
            </a:r>
            <a:endParaRPr lang="pl-PL" sz="1400" b="1" i="1" dirty="0">
              <a:solidFill>
                <a:schemeClr val="accent6">
                  <a:lumMod val="1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>
                <a:solidFill>
                  <a:srgbClr val="434343"/>
                </a:solidFill>
              </a:rPr>
              <a:t>AUTORYZACJA TRANSAKCJI PŁATNICZEJ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129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641336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pl-PL" sz="1400" b="1" dirty="0">
                <a:solidFill>
                  <a:schemeClr val="bg2">
                    <a:lumMod val="50000"/>
                  </a:schemeClr>
                </a:solidFill>
              </a:rPr>
              <a:t>5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pl-PL" sz="1400" dirty="0">
                <a:solidFill>
                  <a:schemeClr val="bg2">
                    <a:lumMod val="50000"/>
                  </a:schemeClr>
                </a:solidFill>
              </a:rPr>
              <a:t>Wykonywaniu transakcji płatniczych wymienionych w punkcie  2 powyżej, w ciężar środków pieniężnych udostępnionych użytkownikowi z tytułu kredytu, a w przypadku instytucji płatniczej lub instytucji pieniądza elektronicznego - kredytu, o którym mowa w art. 74 ust. 3 ustawy o usługach płatniczych  lub art. 132j ust. 3 UUP</a:t>
            </a:r>
            <a:endParaRPr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-86362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sz="16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W UUP nie znajdziemy definicji usług płatniczych, a jedynie zamknięty </a:t>
            </a:r>
            <a:br>
              <a:rPr lang="pl-PL" sz="16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</a:br>
            <a:r>
              <a:rPr lang="pl-PL" sz="16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katalog określonych rodzajów działalności, którą należy traktować jako usługi płatnicze. </a:t>
            </a:r>
            <a:endParaRPr sz="1600" dirty="0">
              <a:solidFill>
                <a:srgbClr val="434343"/>
              </a:solidFill>
              <a:latin typeface="Josefin Sans" panose="020B0604020202020204" charset="-18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6</a:t>
            </a:fld>
            <a:endParaRPr/>
          </a:p>
        </p:txBody>
      </p:sp>
      <p:cxnSp>
        <p:nvCxnSpPr>
          <p:cNvPr id="242" name="Google Shape;242;p36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149531" y="1550126"/>
            <a:ext cx="6827520" cy="2856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pl-PL" sz="1400" b="1" dirty="0">
                <a:solidFill>
                  <a:schemeClr val="bg2">
                    <a:lumMod val="50000"/>
                  </a:schemeClr>
                </a:solidFill>
              </a:rPr>
              <a:t>6</a:t>
            </a:r>
          </a:p>
          <a:p>
            <a:pPr marL="0" lvl="0" indent="0" algn="ctr">
              <a:lnSpc>
                <a:spcPct val="150000"/>
              </a:lnSpc>
              <a:buNone/>
            </a:pPr>
            <a:r>
              <a:rPr lang="pl-PL" sz="1400" dirty="0">
                <a:solidFill>
                  <a:schemeClr val="bg2">
                    <a:lumMod val="50000"/>
                  </a:schemeClr>
                </a:solidFill>
              </a:rPr>
              <a:t>umożliwianiu wykonania transakcji płatniczych, zainicjowanych przez akceptanta lub za jego pośrednictwem, instrumentem płatniczym płatnika, w szczególności na obsłudze autoryzacji, przesyłaniu do wydawcy karty płatniczej lub systemów płatności zleceń płatniczych płatnika lub akceptanta, mających na celu przekazanie akceptantowi należnych mu środków, z wyłączeniem czynności polegających na jej rozliczaniu i rozrachunku w ramach systemu płatności w rozumieniu ustawy o ostateczności rozrachunku (</a:t>
            </a:r>
            <a:r>
              <a:rPr lang="pl-PL" sz="1400" dirty="0" err="1">
                <a:solidFill>
                  <a:schemeClr val="bg2">
                    <a:lumMod val="50000"/>
                  </a:schemeClr>
                </a:solidFill>
              </a:rPr>
              <a:t>acquiring</a:t>
            </a:r>
            <a:r>
              <a:rPr lang="pl-PL" sz="1400" dirty="0">
                <a:solidFill>
                  <a:schemeClr val="bg2">
                    <a:lumMod val="50000"/>
                  </a:schemeClr>
                </a:solidFill>
              </a:rPr>
              <a:t>);</a:t>
            </a:r>
            <a:endParaRPr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105197" y="-907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sz="16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W UUP nie znajdziemy definicji usług płatniczych, a jedynie zamknięty </a:t>
            </a:r>
            <a:br>
              <a:rPr lang="pl-PL" sz="16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</a:br>
            <a:r>
              <a:rPr lang="pl-PL" sz="16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katalog określonych rodzajów działalności, którą należy traktować jako usługi płatnicze. </a:t>
            </a:r>
            <a:endParaRPr sz="1600" dirty="0">
              <a:solidFill>
                <a:srgbClr val="434343"/>
              </a:solidFill>
              <a:latin typeface="Josefin Sans" panose="020B0604020202020204" charset="-18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7</a:t>
            </a:fld>
            <a:endParaRPr/>
          </a:p>
        </p:txBody>
      </p:sp>
      <p:cxnSp>
        <p:nvCxnSpPr>
          <p:cNvPr id="242" name="Google Shape;242;p36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6175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149531" y="1550126"/>
            <a:ext cx="6827520" cy="2856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pl-PL" sz="1400" b="1" dirty="0">
                <a:solidFill>
                  <a:schemeClr val="bg2">
                    <a:lumMod val="50000"/>
                  </a:schemeClr>
                </a:solidFill>
              </a:rPr>
              <a:t>7</a:t>
            </a:r>
          </a:p>
          <a:p>
            <a:pPr marL="0" lvl="0" indent="0" algn="ctr">
              <a:lnSpc>
                <a:spcPct val="150000"/>
              </a:lnSpc>
              <a:buNone/>
            </a:pPr>
            <a:endParaRPr lang="pl-PL" sz="1400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ctr">
              <a:lnSpc>
                <a:spcPct val="150000"/>
              </a:lnSpc>
              <a:buNone/>
            </a:pPr>
            <a:r>
              <a:rPr lang="pl-PL" sz="1400" dirty="0">
                <a:solidFill>
                  <a:schemeClr val="bg2">
                    <a:lumMod val="50000"/>
                  </a:schemeClr>
                </a:solidFill>
              </a:rPr>
              <a:t>wykonywaniu transakcji płatniczych, w przypadku których zgoda płatnika na wykonanie transakcji udzielana jest przy użyciu urządzenia telekomunikacyjnego, cyfrowego lub informatycznego, a płatność przekazywana jest dostawcy usług telekomunikacyjnych, cyfrowych lub informatycznych, działającemu jedynie jako pośrednik pomiędzy użytkownikiem zlecającym transakcję płatniczą a odbiorcą.</a:t>
            </a:r>
            <a:endParaRPr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121380" y="-2336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l-PL" sz="16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W UUP nie znajdziemy definicji usług płatniczych, a jedynie zamknięty</a:t>
            </a:r>
            <a:br>
              <a:rPr lang="pl-PL" sz="16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</a:br>
            <a:r>
              <a:rPr lang="pl-PL" sz="1600" dirty="0">
                <a:solidFill>
                  <a:schemeClr val="bg2">
                    <a:lumMod val="50000"/>
                  </a:schemeClr>
                </a:solidFill>
                <a:latin typeface="Josefin Sans" panose="020B0604020202020204" charset="-18"/>
              </a:rPr>
              <a:t> katalog określonych rodzajów działalności, którą należy traktować jako usługi płatnicze. </a:t>
            </a:r>
            <a:endParaRPr sz="1600" dirty="0">
              <a:solidFill>
                <a:srgbClr val="434343"/>
              </a:solidFill>
              <a:latin typeface="Josefin Sans" panose="020B0604020202020204" charset="-18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t>8</a:t>
            </a:fld>
            <a:endParaRPr/>
          </a:p>
        </p:txBody>
      </p:sp>
      <p:cxnSp>
        <p:nvCxnSpPr>
          <p:cNvPr id="242" name="Google Shape;242;p36"/>
          <p:cNvCxnSpPr/>
          <p:nvPr/>
        </p:nvCxnSpPr>
        <p:spPr>
          <a:xfrm>
            <a:off x="4214650" y="11866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7EA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6685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0C59FAA-244A-4A46-AA37-0DF98C5C4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43044" cy="5270150"/>
          </a:xfrm>
          <a:prstGeom prst="rect">
            <a:avLst/>
          </a:prstGeom>
        </p:spPr>
      </p:pic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5197711" y="2031775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l-PL" sz="3600" dirty="0">
                <a:solidFill>
                  <a:schemeClr val="accent2">
                    <a:lumMod val="50000"/>
                  </a:schemeClr>
                </a:solidFill>
              </a:rPr>
              <a:t>TRANSAKCJA PŁATNICZA</a:t>
            </a:r>
            <a:endParaRPr sz="36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228585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2387</Words>
  <Application>Microsoft Office PowerPoint</Application>
  <PresentationFormat>Pokaz na ekranie (16:9)</PresentationFormat>
  <Paragraphs>274</Paragraphs>
  <Slides>53</Slides>
  <Notes>33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53</vt:i4>
      </vt:variant>
    </vt:vector>
  </HeadingPairs>
  <TitlesOfParts>
    <vt:vector size="62" baseType="lpstr">
      <vt:lpstr>Lilita One</vt:lpstr>
      <vt:lpstr>Arial</vt:lpstr>
      <vt:lpstr>Ubuntu Light</vt:lpstr>
      <vt:lpstr>Josefin Sans</vt:lpstr>
      <vt:lpstr>Wingdings</vt:lpstr>
      <vt:lpstr>Century Gothic</vt:lpstr>
      <vt:lpstr>Arvo</vt:lpstr>
      <vt:lpstr>Ubuntu</vt:lpstr>
      <vt:lpstr>Project research</vt:lpstr>
      <vt:lpstr>USŁUGI ROZLICZENIOWE DLA KLIENTÓW DETALICZNYCH I KORPORACYJNYCH</vt:lpstr>
      <vt:lpstr>USŁUGI ROZLICZENIOWE</vt:lpstr>
      <vt:lpstr>USŁUGA PŁATNICZA</vt:lpstr>
      <vt:lpstr>W UUP nie znajdziemy definicji usług płatniczych, a jedynie zamknięty katalog  określonych rodzajów działalności, którą należy traktować jako usługi płatnicze. </vt:lpstr>
      <vt:lpstr>W UUP nie znajdziemy definicji usług płatniczych, a jedynie zamknięty katalog  określonych rodzajów działalności, którą należy traktować jako usługi płatnicze. </vt:lpstr>
      <vt:lpstr>W UUP nie znajdziemy definicji usług płatniczych, a jedynie zamknięty  katalog określonych rodzajów działalności, którą należy traktować jako usługi płatnicze. </vt:lpstr>
      <vt:lpstr>W UUP nie znajdziemy definicji usług płatniczych, a jedynie zamknięty  katalog określonych rodzajów działalności, którą należy traktować jako usługi płatnicze. </vt:lpstr>
      <vt:lpstr>W UUP nie znajdziemy definicji usług płatniczych, a jedynie zamknięty  katalog określonych rodzajów działalności, którą należy traktować jako usługi płatnicze. </vt:lpstr>
      <vt:lpstr>TRANSAKCJA PŁATNICZA</vt:lpstr>
      <vt:lpstr>TRANSAKCJA PŁATNICZA</vt:lpstr>
      <vt:lpstr>KLASYFIKACJA ROZLICZEŃ PIENIĘŻNYCH-  KLIENCI DETALICZNI</vt:lpstr>
      <vt:lpstr>KLASYFIKACJA ROZLICZEŃ PIENIĘŻNYCH-  KLIENCI KORPORACYJNI</vt:lpstr>
      <vt:lpstr>OBSŁUGA I REALIZACJA TRANSAKCJI PŁATNICZYCH GOTÓWKOWYCH </vt:lpstr>
      <vt:lpstr>ROZLICZENIA GOTÓWKOWE</vt:lpstr>
      <vt:lpstr>ROZLICZENIA  GOTÓWKOWE</vt:lpstr>
      <vt:lpstr>WPŁATY  GOTÓWKOWE</vt:lpstr>
      <vt:lpstr>WPŁATY GOTÓWKOWE</vt:lpstr>
      <vt:lpstr>Wpłacający na formularzu bądź ustnie powinien podać informacje:</vt:lpstr>
      <vt:lpstr>WPŁATY GOTÓWKOWE</vt:lpstr>
      <vt:lpstr>WYPŁATY GOTÓWKOWE</vt:lpstr>
      <vt:lpstr>WYPŁATY GOTÓWKOWE</vt:lpstr>
      <vt:lpstr>WYPŁATY GOTÓWKOWE</vt:lpstr>
      <vt:lpstr>WYPŁATY GOTÓWKOWE</vt:lpstr>
      <vt:lpstr>TRANSAKCJE BEZGOTÓWKOWE</vt:lpstr>
      <vt:lpstr>TRANSAKCJA BEZGOTÓWKOWA</vt:lpstr>
      <vt:lpstr>TRANSAKCJA BEZGOTÓWKOWA</vt:lpstr>
      <vt:lpstr>TRANSAKCJE BEZGOTÓWKOWE</vt:lpstr>
      <vt:lpstr>TRANSAKCJE BEZGOTÓWKOWE</vt:lpstr>
      <vt:lpstr>POLECENIE PRZELEWU- DEFINICJA Z UPP</vt:lpstr>
      <vt:lpstr>POLECENIE PRZELEWU WYMAGA PODANIA NASTĘPUJĄCYCH INFORMACJI:</vt:lpstr>
      <vt:lpstr>TRANSAKCJE BEZGOTÓWKOWE</vt:lpstr>
      <vt:lpstr>Polecenie przelewu</vt:lpstr>
      <vt:lpstr>W Polsce dostępne są następujące rodzaje polecenia przelewu:</vt:lpstr>
      <vt:lpstr>RACHUNKI ZASTRZEŻONE</vt:lpstr>
      <vt:lpstr>OBSŁUGA I REALIZACJA TRANSAKCJI PŁATNICZYCH WALUTOWYCH </vt:lpstr>
      <vt:lpstr>POLECENIE PRZELEWU W WALUCIE OBCEJ</vt:lpstr>
      <vt:lpstr>POLECENIE PRZELEWU W WALUCIE OBCEJ</vt:lpstr>
      <vt:lpstr>POLECENIE PRZELEWU  W WALUCIE OBCEJ</vt:lpstr>
      <vt:lpstr>PRZELEWY ZAGRANICZNE </vt:lpstr>
      <vt:lpstr>Prezentacja programu PowerPoint</vt:lpstr>
      <vt:lpstr>PRZELEW SEPA</vt:lpstr>
      <vt:lpstr>PRZELEW ZAGRANICZNY- KLIENCI KORPORACYJNI</vt:lpstr>
      <vt:lpstr>PRZELEW ZAGRANICZNY- KLIENCI KORPORACYJNI</vt:lpstr>
      <vt:lpstr>PRZELEW ZAGRANICZNY- KLIENCI KORPORACYJNI</vt:lpstr>
      <vt:lpstr>PRZELEW ZAGRANICZNY- KLIENCI KORPORACYJNI</vt:lpstr>
      <vt:lpstr> AUTORYZACJA TRANSAKCJI PŁATNICZEJ</vt:lpstr>
      <vt:lpstr>AUTORYZACJA TRANSAKCJI PŁATNICZEJ</vt:lpstr>
      <vt:lpstr>AUTORYZACJA TRANSAKCJI PŁATNICZEJ</vt:lpstr>
      <vt:lpstr>NIEAUTORYZOWANA TRANSAKCJA PŁATNICZA</vt:lpstr>
      <vt:lpstr>Prezentacja programu PowerPoint</vt:lpstr>
      <vt:lpstr>NIEAUTORYZOWANA TRANSAKCJA PŁATNICZA</vt:lpstr>
      <vt:lpstr>AUTORYZACJA TRANSAKCJI PŁATNICZEJ</vt:lpstr>
      <vt:lpstr>AUTORYZACJA TRANSAKCJI PŁATNICZEJ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BANKOWOŚĆ DETALICZNA I KORPORACYJNA</dc:title>
  <cp:lastModifiedBy>Magdalena Paleczna</cp:lastModifiedBy>
  <cp:revision>41</cp:revision>
  <dcterms:modified xsi:type="dcterms:W3CDTF">2023-05-23T11:34:58Z</dcterms:modified>
</cp:coreProperties>
</file>